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
  </p:notesMasterIdLst>
  <p:sldIdLst>
    <p:sldId id="256" r:id="rId2"/>
    <p:sldId id="300" r:id="rId3"/>
    <p:sldId id="306" r:id="rId4"/>
    <p:sldId id="303" r:id="rId5"/>
    <p:sldId id="307" r:id="rId6"/>
    <p:sldId id="302" r:id="rId7"/>
    <p:sldId id="301" r:id="rId8"/>
    <p:sldId id="305"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A2987"/>
    <a:srgbClr val="B3D333"/>
    <a:srgbClr val="424195"/>
    <a:srgbClr val="33318B"/>
    <a:srgbClr val="A9CD38"/>
    <a:srgbClr val="3B69B3"/>
    <a:srgbClr val="2C2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065" autoAdjust="0"/>
  </p:normalViewPr>
  <p:slideViewPr>
    <p:cSldViewPr snapToGrid="0">
      <p:cViewPr varScale="1">
        <p:scale>
          <a:sx n="74" d="100"/>
          <a:sy n="74" d="100"/>
        </p:scale>
        <p:origin x="1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B115BA-E4F3-4C12-BEAE-CEED74FD76E5}" type="datetimeFigureOut">
              <a:rPr lang="uk-UA" smtClean="0"/>
              <a:t>10.06.2026</a:t>
            </a:fld>
            <a:endParaRPr lang="uk-U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uk-U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BA5E48-EAE0-4506-AE75-23F58042BD04}" type="slidenum">
              <a:rPr lang="uk-UA" smtClean="0"/>
              <a:t>‹#›</a:t>
            </a:fld>
            <a:endParaRPr lang="uk-UA"/>
          </a:p>
        </p:txBody>
      </p:sp>
    </p:spTree>
    <p:extLst>
      <p:ext uri="{BB962C8B-B14F-4D97-AF65-F5344CB8AC3E}">
        <p14:creationId xmlns:p14="http://schemas.microsoft.com/office/powerpoint/2010/main" val="38454110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43000" y="1122363"/>
            <a:ext cx="6858000" cy="2387600"/>
          </a:xfrm>
        </p:spPr>
        <p:txBody>
          <a:bodyPr anchor="b"/>
          <a:lstStyle>
            <a:lvl1pPr algn="ctr">
              <a:defRPr sz="4500"/>
            </a:lvl1pPr>
          </a:lstStyle>
          <a:p>
            <a:r>
              <a:rPr lang="ru-RU"/>
              <a:t>Образец заголовка</a:t>
            </a:r>
            <a:endParaRPr lang="en-US"/>
          </a:p>
        </p:txBody>
      </p:sp>
      <p:sp>
        <p:nvSpPr>
          <p:cNvPr id="3" name="Подзаголовок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ru-RU"/>
              <a:t>Образец подзаголовка</a:t>
            </a:r>
            <a:endParaRPr lang="en-US"/>
          </a:p>
        </p:txBody>
      </p:sp>
      <p:sp>
        <p:nvSpPr>
          <p:cNvPr id="4" name="Дата 3"/>
          <p:cNvSpPr>
            <a:spLocks noGrp="1"/>
          </p:cNvSpPr>
          <p:nvPr>
            <p:ph type="dt" sz="half" idx="10"/>
          </p:nvPr>
        </p:nvSpPr>
        <p:spPr/>
        <p:txBody>
          <a:body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4244208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p:cNvSpPr>
            <a:spLocks noGrp="1"/>
          </p:cNvSpPr>
          <p:nvPr>
            <p:ph type="dt" sz="half" idx="10"/>
          </p:nvPr>
        </p:nvSpPr>
        <p:spPr/>
        <p:txBody>
          <a:body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2804454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5" y="365125"/>
            <a:ext cx="1971675" cy="5811838"/>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p:cNvSpPr>
            <a:spLocks noGrp="1"/>
          </p:cNvSpPr>
          <p:nvPr>
            <p:ph type="dt" sz="half" idx="10"/>
          </p:nvPr>
        </p:nvSpPr>
        <p:spPr/>
        <p:txBody>
          <a:body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13709382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ur Competi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1225E-57F6-4605-A684-F9B30F1F664E}"/>
              </a:ext>
            </a:extLst>
          </p:cNvPr>
          <p:cNvSpPr>
            <a:spLocks noGrp="1"/>
          </p:cNvSpPr>
          <p:nvPr>
            <p:ph type="title" hasCustomPrompt="1"/>
          </p:nvPr>
        </p:nvSpPr>
        <p:spPr>
          <a:xfrm>
            <a:off x="-7919" y="1"/>
            <a:ext cx="3714749" cy="2182482"/>
          </a:xfrm>
          <a:prstGeom prst="rect">
            <a:avLst/>
          </a:prstGeom>
          <a:solidFill>
            <a:schemeClr val="accent2">
              <a:alpha val="92000"/>
            </a:schemeClr>
          </a:solidFill>
        </p:spPr>
        <p:txBody>
          <a:bodyPr lIns="731520" rIns="731520" anchor="ctr"/>
          <a:lstStyle>
            <a:lvl1pPr algn="ctr">
              <a:defRPr sz="1800" cap="all" spc="75" baseline="0">
                <a:solidFill>
                  <a:schemeClr val="bg1"/>
                </a:solidFill>
              </a:defRPr>
            </a:lvl1pPr>
          </a:lstStyle>
          <a:p>
            <a:r>
              <a:rPr lang="en-US" dirty="0"/>
              <a:t>Click to add title</a:t>
            </a:r>
          </a:p>
        </p:txBody>
      </p:sp>
      <p:sp>
        <p:nvSpPr>
          <p:cNvPr id="7" name="Picture Placeholder 8">
            <a:extLst>
              <a:ext uri="{FF2B5EF4-FFF2-40B4-BE49-F238E27FC236}">
                <a16:creationId xmlns:a16="http://schemas.microsoft.com/office/drawing/2014/main" id="{C93927AF-DF09-4CE5-8767-B2ECF0215BF5}"/>
              </a:ext>
            </a:extLst>
          </p:cNvPr>
          <p:cNvSpPr>
            <a:spLocks noGrp="1"/>
          </p:cNvSpPr>
          <p:nvPr>
            <p:ph type="pic" sz="quarter" idx="10" hasCustomPrompt="1"/>
          </p:nvPr>
        </p:nvSpPr>
        <p:spPr>
          <a:xfrm>
            <a:off x="3707199" y="1"/>
            <a:ext cx="5436800" cy="2182483"/>
          </a:xfrm>
          <a:prstGeom prst="rect">
            <a:avLst/>
          </a:prstGeom>
        </p:spPr>
        <p:txBody>
          <a:bodyPr/>
          <a:lstStyle>
            <a:lvl1pPr marL="0" indent="0" algn="ctr">
              <a:buNone/>
              <a:defRPr/>
            </a:lvl1pPr>
          </a:lstStyle>
          <a:p>
            <a:r>
              <a:rPr lang="en-US" dirty="0"/>
              <a:t>Click to add photo</a:t>
            </a:r>
          </a:p>
        </p:txBody>
      </p:sp>
      <p:sp>
        <p:nvSpPr>
          <p:cNvPr id="11" name="Text Placeholder 10">
            <a:extLst>
              <a:ext uri="{FF2B5EF4-FFF2-40B4-BE49-F238E27FC236}">
                <a16:creationId xmlns:a16="http://schemas.microsoft.com/office/drawing/2014/main" id="{FE8D114B-8AAB-41D6-AFCF-750066A65291}"/>
              </a:ext>
            </a:extLst>
          </p:cNvPr>
          <p:cNvSpPr>
            <a:spLocks noGrp="1"/>
          </p:cNvSpPr>
          <p:nvPr>
            <p:ph type="body" sz="quarter" idx="12" hasCustomPrompt="1"/>
          </p:nvPr>
        </p:nvSpPr>
        <p:spPr>
          <a:xfrm>
            <a:off x="614796" y="2924356"/>
            <a:ext cx="2827144" cy="3300645"/>
          </a:xfrm>
          <a:prstGeom prst="rect">
            <a:avLst/>
          </a:prstGeom>
        </p:spPr>
        <p:txBody>
          <a:bodyPr anchor="t"/>
          <a:lstStyle>
            <a:lvl1pPr marL="0" indent="0" algn="l">
              <a:lnSpc>
                <a:spcPct val="125000"/>
              </a:lnSpc>
              <a:spcBef>
                <a:spcPts val="0"/>
              </a:spcBef>
              <a:spcAft>
                <a:spcPts val="450"/>
              </a:spcAft>
              <a:buNone/>
              <a:defRPr sz="1350" cap="none" spc="75" baseline="0">
                <a:solidFill>
                  <a:schemeClr val="tx1"/>
                </a:solidFill>
                <a:latin typeface="+mn-lt"/>
              </a:defRPr>
            </a:lvl1pPr>
          </a:lstStyle>
          <a:p>
            <a:pPr lvl="0"/>
            <a:r>
              <a:rPr lang="en-US" dirty="0"/>
              <a:t>Click to add text</a:t>
            </a:r>
          </a:p>
        </p:txBody>
      </p:sp>
      <p:sp>
        <p:nvSpPr>
          <p:cNvPr id="6" name="Content Placeholder 5">
            <a:extLst>
              <a:ext uri="{FF2B5EF4-FFF2-40B4-BE49-F238E27FC236}">
                <a16:creationId xmlns:a16="http://schemas.microsoft.com/office/drawing/2014/main" id="{46E5C19A-AE6A-FEDE-6B3C-9B1701F4C501}"/>
              </a:ext>
            </a:extLst>
          </p:cNvPr>
          <p:cNvSpPr>
            <a:spLocks noGrp="1"/>
          </p:cNvSpPr>
          <p:nvPr>
            <p:ph sz="quarter" idx="13" hasCustomPrompt="1"/>
          </p:nvPr>
        </p:nvSpPr>
        <p:spPr>
          <a:xfrm>
            <a:off x="3699947" y="2932802"/>
            <a:ext cx="4808934" cy="3300851"/>
          </a:xfrm>
          <a:prstGeom prst="rect">
            <a:avLst/>
          </a:prstGeom>
        </p:spPr>
        <p:txBody>
          <a:bodyPr/>
          <a:lstStyle>
            <a:lvl1pPr marL="212598" indent="-212598">
              <a:lnSpc>
                <a:spcPct val="125000"/>
              </a:lnSpc>
              <a:spcBef>
                <a:spcPts val="0"/>
              </a:spcBef>
              <a:spcAft>
                <a:spcPts val="0"/>
              </a:spcAft>
              <a:defRPr sz="1350" spc="75" baseline="0"/>
            </a:lvl1pPr>
            <a:lvl2pPr marL="685800" indent="-212598">
              <a:lnSpc>
                <a:spcPct val="125000"/>
              </a:lnSpc>
              <a:spcBef>
                <a:spcPts val="0"/>
              </a:spcBef>
              <a:spcAft>
                <a:spcPts val="0"/>
              </a:spcAft>
              <a:defRPr sz="1350" spc="75" baseline="0"/>
            </a:lvl2pPr>
            <a:lvl3pPr marL="1028700" indent="-212598">
              <a:lnSpc>
                <a:spcPct val="125000"/>
              </a:lnSpc>
              <a:spcBef>
                <a:spcPts val="0"/>
              </a:spcBef>
              <a:spcAft>
                <a:spcPts val="0"/>
              </a:spcAft>
              <a:defRPr sz="1350" spc="75" baseline="0"/>
            </a:lvl3pPr>
            <a:lvl4pPr marL="1371600" indent="-212598">
              <a:lnSpc>
                <a:spcPct val="125000"/>
              </a:lnSpc>
              <a:spcBef>
                <a:spcPts val="0"/>
              </a:spcBef>
              <a:spcAft>
                <a:spcPts val="0"/>
              </a:spcAft>
              <a:defRPr sz="1350" spc="75" baseline="0"/>
            </a:lvl4pPr>
            <a:lvl5pPr marL="1714500" indent="-212598">
              <a:lnSpc>
                <a:spcPct val="125000"/>
              </a:lnSpc>
              <a:spcBef>
                <a:spcPts val="0"/>
              </a:spcBef>
              <a:spcAft>
                <a:spcPts val="0"/>
              </a:spcAft>
              <a:defRPr sz="1350" spc="75" baseline="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3">
            <a:extLst>
              <a:ext uri="{FF2B5EF4-FFF2-40B4-BE49-F238E27FC236}">
                <a16:creationId xmlns:a16="http://schemas.microsoft.com/office/drawing/2014/main" id="{8751D887-2419-4911-A7CC-9B5A598D71E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spc="75" baseline="0">
                <a:solidFill>
                  <a:schemeClr val="bg2">
                    <a:lumMod val="50000"/>
                  </a:schemeClr>
                </a:solidFill>
              </a:defRPr>
            </a:lvl1pPr>
          </a:lstStyle>
          <a:p>
            <a:r>
              <a:rPr lang="en-US" dirty="0"/>
              <a:t>20XX</a:t>
            </a:r>
          </a:p>
        </p:txBody>
      </p:sp>
      <p:sp>
        <p:nvSpPr>
          <p:cNvPr id="9" name="Footer Placeholder 4">
            <a:extLst>
              <a:ext uri="{FF2B5EF4-FFF2-40B4-BE49-F238E27FC236}">
                <a16:creationId xmlns:a16="http://schemas.microsoft.com/office/drawing/2014/main" id="{B8B214E0-C574-4CE5-8FF0-E0F965A4A06C}"/>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b="1" i="0" cap="all" spc="75" baseline="0">
                <a:solidFill>
                  <a:schemeClr val="bg2">
                    <a:lumMod val="50000"/>
                  </a:schemeClr>
                </a:solidFill>
                <a:latin typeface="+mj-lt"/>
              </a:defRPr>
            </a:lvl1pPr>
          </a:lstStyle>
          <a:p>
            <a:r>
              <a:rPr lang="en-US" dirty="0"/>
              <a:t>Pitch deck</a:t>
            </a:r>
          </a:p>
        </p:txBody>
      </p:sp>
      <p:sp>
        <p:nvSpPr>
          <p:cNvPr id="10" name="Slide Number Placeholder 5">
            <a:extLst>
              <a:ext uri="{FF2B5EF4-FFF2-40B4-BE49-F238E27FC236}">
                <a16:creationId xmlns:a16="http://schemas.microsoft.com/office/drawing/2014/main" id="{6C033920-FB08-49F3-8A75-14E68EF78DB9}"/>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spc="75" baseline="0">
                <a:solidFill>
                  <a:schemeClr val="bg2">
                    <a:lumMod val="50000"/>
                  </a:schemeClr>
                </a:solidFill>
              </a:defRPr>
            </a:lvl1pPr>
          </a:lstStyle>
          <a:p>
            <a:fld id="{EA87306C-81BA-4795-A5CA-9392456A8C1E}" type="slidenum">
              <a:rPr lang="en-US" smtClean="0"/>
              <a:pPr/>
              <a:t>‹#›</a:t>
            </a:fld>
            <a:endParaRPr lang="en-US" dirty="0"/>
          </a:p>
        </p:txBody>
      </p:sp>
    </p:spTree>
    <p:extLst>
      <p:ext uri="{BB962C8B-B14F-4D97-AF65-F5344CB8AC3E}">
        <p14:creationId xmlns:p14="http://schemas.microsoft.com/office/powerpoint/2010/main" val="3840122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p:cNvSpPr>
            <a:spLocks noGrp="1"/>
          </p:cNvSpPr>
          <p:nvPr>
            <p:ph type="dt" sz="half" idx="10"/>
          </p:nvPr>
        </p:nvSpPr>
        <p:spPr/>
        <p:txBody>
          <a:body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1745864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3888" y="1709739"/>
            <a:ext cx="7886700" cy="2852737"/>
          </a:xfrm>
        </p:spPr>
        <p:txBody>
          <a:bodyPr anchor="b"/>
          <a:lstStyle>
            <a:lvl1pPr>
              <a:defRPr sz="4500"/>
            </a:lvl1pPr>
          </a:lstStyle>
          <a:p>
            <a:r>
              <a:rPr lang="ru-RU"/>
              <a:t>Образец заголовка</a:t>
            </a:r>
            <a:endParaRPr lang="en-US"/>
          </a:p>
        </p:txBody>
      </p:sp>
      <p:sp>
        <p:nvSpPr>
          <p:cNvPr id="3" name="Текст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11"/>
          </p:nvPr>
        </p:nvSpPr>
        <p:spPr/>
        <p:txBody>
          <a:bodyPr/>
          <a:lstStyle/>
          <a:p>
            <a:endParaRPr lang="en-US"/>
          </a:p>
        </p:txBody>
      </p:sp>
      <p:sp>
        <p:nvSpPr>
          <p:cNvPr id="6" name="Номер слайда 5"/>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2818126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Объект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Объект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4"/>
          <p:cNvSpPr>
            <a:spLocks noGrp="1"/>
          </p:cNvSpPr>
          <p:nvPr>
            <p:ph type="dt" sz="half" idx="10"/>
          </p:nvPr>
        </p:nvSpPr>
        <p:spPr/>
        <p:txBody>
          <a:bodyPr/>
          <a:lstStyle/>
          <a:p>
            <a:fld id="{08D2FF76-914D-4AEE-94F5-66FB7FE2F9D0}" type="datetimeFigureOut">
              <a:rPr lang="en-US" smtClean="0"/>
              <a:t>6/10/2026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29933954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365126"/>
            <a:ext cx="7886700" cy="1325563"/>
          </a:xfrm>
        </p:spPr>
        <p:txBody>
          <a:bodyPr/>
          <a:lstStyle/>
          <a:p>
            <a:r>
              <a:rPr lang="ru-RU"/>
              <a:t>Образец заголовка</a:t>
            </a:r>
            <a:endParaRPr lang="en-US"/>
          </a:p>
        </p:txBody>
      </p:sp>
      <p:sp>
        <p:nvSpPr>
          <p:cNvPr id="3" name="Текст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4" name="Объект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Текст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ru-RU"/>
              <a:t>Образец текста</a:t>
            </a:r>
          </a:p>
        </p:txBody>
      </p:sp>
      <p:sp>
        <p:nvSpPr>
          <p:cNvPr id="6" name="Объект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6"/>
          <p:cNvSpPr>
            <a:spLocks noGrp="1"/>
          </p:cNvSpPr>
          <p:nvPr>
            <p:ph type="dt" sz="half" idx="10"/>
          </p:nvPr>
        </p:nvSpPr>
        <p:spPr/>
        <p:txBody>
          <a:bodyPr/>
          <a:lstStyle/>
          <a:p>
            <a:fld id="{08D2FF76-914D-4AEE-94F5-66FB7FE2F9D0}" type="datetimeFigureOut">
              <a:rPr lang="en-US" smtClean="0"/>
              <a:t>6/10/2026</a:t>
            </a:fld>
            <a:endParaRPr lang="en-US"/>
          </a:p>
        </p:txBody>
      </p:sp>
      <p:sp>
        <p:nvSpPr>
          <p:cNvPr id="8" name="Нижний колонтитул 7"/>
          <p:cNvSpPr>
            <a:spLocks noGrp="1"/>
          </p:cNvSpPr>
          <p:nvPr>
            <p:ph type="ftr" sz="quarter" idx="11"/>
          </p:nvPr>
        </p:nvSpPr>
        <p:spPr/>
        <p:txBody>
          <a:bodyPr/>
          <a:lstStyle/>
          <a:p>
            <a:endParaRPr lang="en-US"/>
          </a:p>
        </p:txBody>
      </p:sp>
      <p:sp>
        <p:nvSpPr>
          <p:cNvPr id="9" name="Номер слайда 8"/>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635030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Дата 2"/>
          <p:cNvSpPr>
            <a:spLocks noGrp="1"/>
          </p:cNvSpPr>
          <p:nvPr>
            <p:ph type="dt" sz="half" idx="10"/>
          </p:nvPr>
        </p:nvSpPr>
        <p:spPr/>
        <p:txBody>
          <a:bodyPr/>
          <a:lstStyle/>
          <a:p>
            <a:fld id="{08D2FF76-914D-4AEE-94F5-66FB7FE2F9D0}" type="datetimeFigureOut">
              <a:rPr lang="en-US" smtClean="0"/>
              <a:t>6/10/2026</a:t>
            </a:fld>
            <a:endParaRPr lang="en-US"/>
          </a:p>
        </p:txBody>
      </p:sp>
      <p:sp>
        <p:nvSpPr>
          <p:cNvPr id="4" name="Нижний колонтитул 3"/>
          <p:cNvSpPr>
            <a:spLocks noGrp="1"/>
          </p:cNvSpPr>
          <p:nvPr>
            <p:ph type="ftr" sz="quarter" idx="11"/>
          </p:nvPr>
        </p:nvSpPr>
        <p:spPr/>
        <p:txBody>
          <a:bodyPr/>
          <a:lstStyle/>
          <a:p>
            <a:endParaRPr lang="en-US"/>
          </a:p>
        </p:txBody>
      </p:sp>
      <p:sp>
        <p:nvSpPr>
          <p:cNvPr id="5" name="Номер слайда 4"/>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3172685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8D2FF76-914D-4AEE-94F5-66FB7FE2F9D0}" type="datetimeFigureOut">
              <a:rPr lang="en-US" smtClean="0"/>
              <a:t>6/10/2026</a:t>
            </a:fld>
            <a:endParaRPr lang="en-US"/>
          </a:p>
        </p:txBody>
      </p:sp>
      <p:sp>
        <p:nvSpPr>
          <p:cNvPr id="3" name="Нижний колонтитул 2"/>
          <p:cNvSpPr>
            <a:spLocks noGrp="1"/>
          </p:cNvSpPr>
          <p:nvPr>
            <p:ph type="ftr" sz="quarter" idx="11"/>
          </p:nvPr>
        </p:nvSpPr>
        <p:spPr/>
        <p:txBody>
          <a:bodyPr/>
          <a:lstStyle/>
          <a:p>
            <a:endParaRPr lang="en-US"/>
          </a:p>
        </p:txBody>
      </p:sp>
      <p:sp>
        <p:nvSpPr>
          <p:cNvPr id="4" name="Номер слайда 3"/>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4283579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endParaRPr lang="en-US"/>
          </a:p>
        </p:txBody>
      </p:sp>
      <p:sp>
        <p:nvSpPr>
          <p:cNvPr id="3" name="Объект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08D2FF76-914D-4AEE-94F5-66FB7FE2F9D0}" type="datetimeFigureOut">
              <a:rPr lang="en-US" smtClean="0"/>
              <a:t>6/10/2026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34468986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9841" y="457200"/>
            <a:ext cx="2949178" cy="1600200"/>
          </a:xfrm>
        </p:spPr>
        <p:txBody>
          <a:bodyPr anchor="b"/>
          <a:lstStyle>
            <a:lvl1pPr>
              <a:defRPr sz="2400"/>
            </a:lvl1pPr>
          </a:lstStyle>
          <a:p>
            <a:r>
              <a:rPr lang="ru-RU"/>
              <a:t>Образец заголовка</a:t>
            </a:r>
            <a:endParaRPr lang="en-US"/>
          </a:p>
        </p:txBody>
      </p:sp>
      <p:sp>
        <p:nvSpPr>
          <p:cNvPr id="3" name="Рисунок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Текст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ru-RU"/>
              <a:t>Образец текста</a:t>
            </a:r>
          </a:p>
        </p:txBody>
      </p:sp>
      <p:sp>
        <p:nvSpPr>
          <p:cNvPr id="5" name="Дата 4"/>
          <p:cNvSpPr>
            <a:spLocks noGrp="1"/>
          </p:cNvSpPr>
          <p:nvPr>
            <p:ph type="dt" sz="half" idx="10"/>
          </p:nvPr>
        </p:nvSpPr>
        <p:spPr/>
        <p:txBody>
          <a:bodyPr/>
          <a:lstStyle/>
          <a:p>
            <a:fld id="{08D2FF76-914D-4AEE-94F5-66FB7FE2F9D0}" type="datetimeFigureOut">
              <a:rPr lang="en-US" smtClean="0"/>
              <a:t>6/10/2026</a:t>
            </a:fld>
            <a:endParaRPr lang="en-US"/>
          </a:p>
        </p:txBody>
      </p:sp>
      <p:sp>
        <p:nvSpPr>
          <p:cNvPr id="6" name="Нижний колонтитул 5"/>
          <p:cNvSpPr>
            <a:spLocks noGrp="1"/>
          </p:cNvSpPr>
          <p:nvPr>
            <p:ph type="ftr" sz="quarter" idx="11"/>
          </p:nvPr>
        </p:nvSpPr>
        <p:spPr/>
        <p:txBody>
          <a:bodyPr/>
          <a:lstStyle/>
          <a:p>
            <a:endParaRPr lang="en-US"/>
          </a:p>
        </p:txBody>
      </p:sp>
      <p:sp>
        <p:nvSpPr>
          <p:cNvPr id="7" name="Номер слайда 6"/>
          <p:cNvSpPr>
            <a:spLocks noGrp="1"/>
          </p:cNvSpPr>
          <p:nvPr>
            <p:ph type="sldNum" sz="quarter" idx="12"/>
          </p:nvPr>
        </p:nvSpPr>
        <p:spPr/>
        <p:txBody>
          <a:bodyPr/>
          <a:lstStyle/>
          <a:p>
            <a:fld id="{FE25F5D0-BCCC-4C86-970D-A8664AE9FA34}" type="slidenum">
              <a:rPr lang="en-US" smtClean="0"/>
              <a:t>‹#›</a:t>
            </a:fld>
            <a:endParaRPr lang="en-US"/>
          </a:p>
        </p:txBody>
      </p:sp>
    </p:spTree>
    <p:extLst>
      <p:ext uri="{BB962C8B-B14F-4D97-AF65-F5344CB8AC3E}">
        <p14:creationId xmlns:p14="http://schemas.microsoft.com/office/powerpoint/2010/main" val="22335309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ru-RU"/>
              <a:t>Образец заголовка</a:t>
            </a:r>
            <a:endParaRPr lang="en-US"/>
          </a:p>
        </p:txBody>
      </p:sp>
      <p:sp>
        <p:nvSpPr>
          <p:cNvPr id="3" name="Текст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08D2FF76-914D-4AEE-94F5-66FB7FE2F9D0}" type="datetimeFigureOut">
              <a:rPr lang="en-US" smtClean="0"/>
              <a:t>6/10/2026</a:t>
            </a:fld>
            <a:endParaRPr lang="en-US"/>
          </a:p>
        </p:txBody>
      </p:sp>
      <p:sp>
        <p:nvSpPr>
          <p:cNvPr id="5" name="Нижний колонтитул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Номер слайда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FE25F5D0-BCCC-4C86-970D-A8664AE9FA34}" type="slidenum">
              <a:rPr lang="en-US" smtClean="0"/>
              <a:t>‹#›</a:t>
            </a:fld>
            <a:endParaRPr lang="en-US"/>
          </a:p>
        </p:txBody>
      </p:sp>
    </p:spTree>
    <p:extLst>
      <p:ext uri="{BB962C8B-B14F-4D97-AF65-F5344CB8AC3E}">
        <p14:creationId xmlns:p14="http://schemas.microsoft.com/office/powerpoint/2010/main" val="396189017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47241" y="6250623"/>
            <a:ext cx="8334375" cy="400110"/>
          </a:xfrm>
          <a:prstGeom prst="rect">
            <a:avLst/>
          </a:prstGeom>
          <a:noFill/>
        </p:spPr>
        <p:txBody>
          <a:bodyPr wrap="square" rtlCol="0">
            <a:spAutoFit/>
          </a:bodyPr>
          <a:lstStyle/>
          <a:p>
            <a:pPr algn="ctr"/>
            <a:r>
              <a:rPr lang="en-US" sz="2000" b="1" dirty="0"/>
              <a:t>11 June, 202</a:t>
            </a:r>
            <a:r>
              <a:rPr lang="uk-UA" sz="2000" b="1" dirty="0"/>
              <a:t>6</a:t>
            </a:r>
            <a:r>
              <a:rPr lang="en-US" sz="2000" b="1" dirty="0"/>
              <a:t>          </a:t>
            </a:r>
            <a:r>
              <a:rPr lang="uk-UA" sz="2000" b="1" dirty="0"/>
              <a:t>     </a:t>
            </a:r>
            <a:r>
              <a:rPr lang="en-US" sz="2000" b="1" dirty="0"/>
              <a:t>             </a:t>
            </a:r>
            <a:r>
              <a:rPr lang="uk-UA" sz="2000" b="1" dirty="0"/>
              <a:t>Nowy Sącz</a:t>
            </a:r>
            <a:r>
              <a:rPr lang="en-US" sz="2000" b="1" dirty="0"/>
              <a:t>, Poland</a:t>
            </a:r>
          </a:p>
        </p:txBody>
      </p:sp>
      <p:cxnSp>
        <p:nvCxnSpPr>
          <p:cNvPr id="11" name="Прямая соединительная линия 10"/>
          <p:cNvCxnSpPr>
            <a:cxnSpLocks/>
          </p:cNvCxnSpPr>
          <p:nvPr/>
        </p:nvCxnSpPr>
        <p:spPr>
          <a:xfrm>
            <a:off x="2206292" y="3429000"/>
            <a:ext cx="5200651" cy="0"/>
          </a:xfrm>
          <a:prstGeom prst="line">
            <a:avLst/>
          </a:prstGeom>
          <a:ln w="60325">
            <a:solidFill>
              <a:srgbClr val="424195"/>
            </a:solidFill>
          </a:ln>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0" y="1524497"/>
            <a:ext cx="9144001"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7" name="TextBox 6">
            <a:extLst>
              <a:ext uri="{FF2B5EF4-FFF2-40B4-BE49-F238E27FC236}">
                <a16:creationId xmlns:a16="http://schemas.microsoft.com/office/drawing/2014/main" id="{7B8FD546-D249-935D-122B-D14AC9E313DB}"/>
              </a:ext>
            </a:extLst>
          </p:cNvPr>
          <p:cNvSpPr txBox="1"/>
          <p:nvPr/>
        </p:nvSpPr>
        <p:spPr>
          <a:xfrm>
            <a:off x="1376796" y="2487824"/>
            <a:ext cx="6754090" cy="758669"/>
          </a:xfrm>
          <a:prstGeom prst="rect">
            <a:avLst/>
          </a:prstGeom>
          <a:noFill/>
        </p:spPr>
        <p:txBody>
          <a:bodyPr wrap="square">
            <a:spAutoFit/>
          </a:bodyPr>
          <a:lstStyle/>
          <a:p>
            <a:pPr algn="ctr">
              <a:lnSpc>
                <a:spcPct val="115000"/>
              </a:lnSpc>
              <a:buNone/>
            </a:pPr>
            <a:r>
              <a:rPr lang="uk-UA" sz="4000" i="1" dirty="0">
                <a:effectLst>
                  <a:outerShdw blurRad="38100" dist="38100" dir="2700000" algn="tl">
                    <a:srgbClr val="000000">
                      <a:alpha val="43137"/>
                    </a:srgbClr>
                  </a:outerShdw>
                </a:effectLst>
              </a:rPr>
              <a:t>The Structure of Social Trust</a:t>
            </a:r>
            <a:endParaRPr lang="uk-UA" sz="4000" b="1" i="1" noProof="0" dirty="0">
              <a:solidFill>
                <a:srgbClr val="2A2987"/>
              </a:solidFill>
              <a:effectLst>
                <a:outerShdw blurRad="38100" dist="38100" dir="2700000" algn="tl">
                  <a:srgbClr val="000000">
                    <a:alpha val="43137"/>
                  </a:srgbClr>
                </a:outerShdw>
              </a:effectLst>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7D9CFE5-27C9-28A7-D5BE-5369AD40A878}"/>
              </a:ext>
            </a:extLst>
          </p:cNvPr>
          <p:cNvPicPr>
            <a:picLocks noChangeAspect="1"/>
          </p:cNvPicPr>
          <p:nvPr/>
        </p:nvPicPr>
        <p:blipFill>
          <a:blip r:embed="rId2"/>
          <a:stretch>
            <a:fillRect/>
          </a:stretch>
        </p:blipFill>
        <p:spPr>
          <a:xfrm>
            <a:off x="151533" y="207267"/>
            <a:ext cx="8867776" cy="1167773"/>
          </a:xfrm>
          <a:prstGeom prst="rect">
            <a:avLst/>
          </a:prstGeom>
        </p:spPr>
      </p:pic>
      <p:sp>
        <p:nvSpPr>
          <p:cNvPr id="9" name="TextBox 8">
            <a:extLst>
              <a:ext uri="{FF2B5EF4-FFF2-40B4-BE49-F238E27FC236}">
                <a16:creationId xmlns:a16="http://schemas.microsoft.com/office/drawing/2014/main" id="{DC12A1E6-E1AE-9223-EC64-8AF61039A1A6}"/>
              </a:ext>
            </a:extLst>
          </p:cNvPr>
          <p:cNvSpPr txBox="1"/>
          <p:nvPr/>
        </p:nvSpPr>
        <p:spPr>
          <a:xfrm>
            <a:off x="1376796" y="3622845"/>
            <a:ext cx="6624204" cy="2215991"/>
          </a:xfrm>
          <a:prstGeom prst="rect">
            <a:avLst/>
          </a:prstGeom>
          <a:noFill/>
        </p:spPr>
        <p:txBody>
          <a:bodyPr wrap="square">
            <a:spAutoFit/>
          </a:bodyPr>
          <a:lstStyle/>
          <a:p>
            <a:pPr algn="ctr">
              <a:spcBef>
                <a:spcPts val="1800"/>
              </a:spcBef>
              <a:spcAft>
                <a:spcPts val="1800"/>
              </a:spcAft>
            </a:pPr>
            <a:r>
              <a:rPr lang="en-US" sz="2000" i="1" dirty="0">
                <a:effectLst/>
                <a:latin typeface="Times New Roman" panose="02020603050405020304" pitchFamily="18" charset="0"/>
                <a:ea typeface="Times New Roman" panose="02020603050405020304" pitchFamily="18" charset="0"/>
                <a:cs typeface="Times New Roman" panose="02020603050405020304" pitchFamily="18" charset="0"/>
              </a:rPr>
              <a:t>Dr. Sc., Prof. </a:t>
            </a:r>
            <a:r>
              <a:rPr lang="en-US" sz="2000" b="1" i="1" dirty="0">
                <a:latin typeface="Times New Roman" panose="02020603050405020304" pitchFamily="18" charset="0"/>
                <a:cs typeface="Times New Roman" panose="02020603050405020304" pitchFamily="18" charset="0"/>
              </a:rPr>
              <a:t>Oleksandr </a:t>
            </a:r>
            <a:r>
              <a:rPr lang="en-US" sz="2000" b="1" i="1" cap="all" dirty="0">
                <a:latin typeface="Times New Roman" panose="02020603050405020304" pitchFamily="18" charset="0"/>
                <a:cs typeface="Times New Roman" panose="02020603050405020304" pitchFamily="18" charset="0"/>
              </a:rPr>
              <a:t>Dluhopolskyi</a:t>
            </a:r>
            <a:endParaRPr lang="en-US" sz="2000" b="1" i="1" dirty="0">
              <a:latin typeface="Times New Roman" panose="02020603050405020304" pitchFamily="18" charset="0"/>
              <a:ea typeface="Times New Roman" panose="02020603050405020304" pitchFamily="18" charset="0"/>
              <a:cs typeface="Times New Roman" panose="02020603050405020304" pitchFamily="18" charset="0"/>
            </a:endParaRPr>
          </a:p>
          <a:p>
            <a:pPr algn="ctr">
              <a:spcBef>
                <a:spcPts val="1800"/>
              </a:spcBef>
              <a:spcAft>
                <a:spcPts val="1800"/>
              </a:spcAft>
            </a:pPr>
            <a:r>
              <a:rPr lang="en-US" sz="2000" i="1" dirty="0">
                <a:effectLst/>
                <a:latin typeface="Times New Roman" panose="02020603050405020304" pitchFamily="18" charset="0"/>
                <a:ea typeface="Times New Roman" panose="02020603050405020304" pitchFamily="18" charset="0"/>
                <a:cs typeface="Times New Roman" panose="02020603050405020304" pitchFamily="18" charset="0"/>
              </a:rPr>
              <a:t>Co-authors: </a:t>
            </a:r>
            <a:r>
              <a:rPr lang="en-US" sz="2000" b="1" i="1" dirty="0">
                <a:effectLst/>
                <a:latin typeface="Times New Roman" panose="02020603050405020304" pitchFamily="18" charset="0"/>
                <a:ea typeface="Times New Roman" panose="02020603050405020304" pitchFamily="18" charset="0"/>
                <a:cs typeface="Times New Roman" panose="02020603050405020304" pitchFamily="18" charset="0"/>
              </a:rPr>
              <a:t>Viktor </a:t>
            </a:r>
            <a:r>
              <a:rPr lang="en-GB" sz="2000" b="1" i="1" cap="all" dirty="0" err="1">
                <a:effectLst/>
                <a:latin typeface="Times New Roman" panose="02020603050405020304" pitchFamily="18" charset="0"/>
                <a:ea typeface="Times New Roman" panose="02020603050405020304" pitchFamily="18" charset="0"/>
                <a:cs typeface="Times New Roman" panose="02020603050405020304" pitchFamily="18" charset="0"/>
              </a:rPr>
              <a:t>koziuk</a:t>
            </a:r>
            <a:r>
              <a:rPr lang="en-GB" sz="2000" b="1" i="1" cap="all"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000" b="1" i="1" dirty="0">
                <a:latin typeface="Times New Roman" panose="02020603050405020304" pitchFamily="18" charset="0"/>
                <a:cs typeface="Times New Roman" panose="02020603050405020304" pitchFamily="18" charset="0"/>
              </a:rPr>
              <a:t>Yuriy </a:t>
            </a:r>
            <a:r>
              <a:rPr lang="en-US" sz="2000" b="1" i="1" cap="all" dirty="0">
                <a:latin typeface="Times New Roman" panose="02020603050405020304" pitchFamily="18" charset="0"/>
                <a:cs typeface="Times New Roman" panose="02020603050405020304" pitchFamily="18" charset="0"/>
              </a:rPr>
              <a:t>Hayda, </a:t>
            </a:r>
            <a:r>
              <a:rPr lang="en-US" sz="2000" b="1" i="1" dirty="0">
                <a:latin typeface="Times New Roman" panose="02020603050405020304" pitchFamily="18" charset="0"/>
                <a:cs typeface="Times New Roman" panose="02020603050405020304" pitchFamily="18" charset="0"/>
              </a:rPr>
              <a:t>Oksana </a:t>
            </a:r>
            <a:r>
              <a:rPr lang="en-US" sz="2000" b="1" i="1" cap="all" dirty="0" err="1">
                <a:latin typeface="Times New Roman" panose="02020603050405020304" pitchFamily="18" charset="0"/>
                <a:cs typeface="Times New Roman" panose="02020603050405020304" pitchFamily="18" charset="0"/>
              </a:rPr>
              <a:t>Shymanska</a:t>
            </a:r>
            <a:endParaRPr lang="en-US" sz="2000" b="1" i="1" cap="all" dirty="0">
              <a:latin typeface="Times New Roman" panose="02020603050405020304" pitchFamily="18" charset="0"/>
              <a:cs typeface="Times New Roman" panose="02020603050405020304" pitchFamily="18" charset="0"/>
            </a:endParaRPr>
          </a:p>
          <a:p>
            <a:pPr algn="ctr">
              <a:spcBef>
                <a:spcPts val="1800"/>
              </a:spcBef>
              <a:spcAft>
                <a:spcPts val="1800"/>
              </a:spcAft>
            </a:pPr>
            <a:r>
              <a:rPr lang="en-US" b="1" dirty="0"/>
              <a:t>West Ukrainian National University</a:t>
            </a:r>
            <a:r>
              <a:rPr lang="en-GB" b="1" dirty="0"/>
              <a:t>, Ukraine </a:t>
            </a:r>
            <a:endParaRPr lang="uk-UA" b="1" dirty="0"/>
          </a:p>
        </p:txBody>
      </p:sp>
    </p:spTree>
    <p:extLst>
      <p:ext uri="{BB962C8B-B14F-4D97-AF65-F5344CB8AC3E}">
        <p14:creationId xmlns:p14="http://schemas.microsoft.com/office/powerpoint/2010/main" val="14478479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B4D8E8-D0EF-11C8-495B-3876957CDB28}"/>
              </a:ext>
            </a:extLst>
          </p:cNvPr>
          <p:cNvSpPr>
            <a:spLocks noGrp="1"/>
          </p:cNvSpPr>
          <p:nvPr>
            <p:ph type="sldNum" sz="quarter" idx="4"/>
          </p:nvPr>
        </p:nvSpPr>
        <p:spPr/>
        <p:txBody>
          <a:bodyPr/>
          <a:lstStyle/>
          <a:p>
            <a:fld id="{EA87306C-81BA-4795-A5CA-9392456A8C1E}" type="slidenum">
              <a:rPr lang="en-US" smtClean="0"/>
              <a:pPr/>
              <a:t>2</a:t>
            </a:fld>
            <a:endParaRPr lang="en-US" dirty="0"/>
          </a:p>
        </p:txBody>
      </p:sp>
      <p:sp>
        <p:nvSpPr>
          <p:cNvPr id="23" name="TextBox 22">
            <a:extLst>
              <a:ext uri="{FF2B5EF4-FFF2-40B4-BE49-F238E27FC236}">
                <a16:creationId xmlns:a16="http://schemas.microsoft.com/office/drawing/2014/main" id="{D5BEFBAA-2CE0-9DE5-25F0-FEE977C66627}"/>
              </a:ext>
            </a:extLst>
          </p:cNvPr>
          <p:cNvSpPr txBox="1"/>
          <p:nvPr/>
        </p:nvSpPr>
        <p:spPr>
          <a:xfrm>
            <a:off x="311727" y="379998"/>
            <a:ext cx="8645237" cy="2246769"/>
          </a:xfrm>
          <a:prstGeom prst="rect">
            <a:avLst/>
          </a:prstGeom>
          <a:noFill/>
        </p:spPr>
        <p:txBody>
          <a:bodyPr wrap="square">
            <a:spAutoFit/>
          </a:bodyPr>
          <a:lstStyle/>
          <a:p>
            <a:pPr algn="just"/>
            <a:r>
              <a:rPr lang="en-US" sz="2000" dirty="0">
                <a:latin typeface="Times New Roman" panose="02020603050405020304" pitchFamily="18" charset="0"/>
                <a:cs typeface="Times New Roman" panose="02020603050405020304" pitchFamily="18" charset="0"/>
              </a:rPr>
              <a:t>Social trust is considered an important dimension of a country’s institutional characteristics. The nature of social trust determines the effectiveness of decentralized interactions. The burden of transaction costs directly shapes the flexibility of the economy and its capacity to adapt rapidly to shocks. Social trust is a crucial ingredient in the relationship between society and political institutions. A lack of social trust often signifies a loss of legitimacy in the implementation of public policies or serves as a precondition for electoral change. </a:t>
            </a:r>
            <a:endParaRPr lang="uk-UA" sz="2000" dirty="0">
              <a:latin typeface="Times New Roman" panose="02020603050405020304" pitchFamily="18" charset="0"/>
              <a:cs typeface="Times New Roman" panose="02020603050405020304" pitchFamily="18" charset="0"/>
            </a:endParaRPr>
          </a:p>
        </p:txBody>
      </p:sp>
      <p:sp>
        <p:nvSpPr>
          <p:cNvPr id="25" name="TextBox 24">
            <a:extLst>
              <a:ext uri="{FF2B5EF4-FFF2-40B4-BE49-F238E27FC236}">
                <a16:creationId xmlns:a16="http://schemas.microsoft.com/office/drawing/2014/main" id="{7E599DCF-84A4-18E2-8CC2-B4E69A2CA0A6}"/>
              </a:ext>
            </a:extLst>
          </p:cNvPr>
          <p:cNvSpPr txBox="1"/>
          <p:nvPr/>
        </p:nvSpPr>
        <p:spPr>
          <a:xfrm>
            <a:off x="405245" y="4446677"/>
            <a:ext cx="8380269" cy="1938992"/>
          </a:xfrm>
          <a:prstGeom prst="rect">
            <a:avLst/>
          </a:prstGeom>
          <a:noFill/>
        </p:spPr>
        <p:txBody>
          <a:bodyPr wrap="square">
            <a:spAutoFit/>
          </a:bodyPr>
          <a:lstStyle/>
          <a:p>
            <a:pPr algn="just"/>
            <a:r>
              <a:rPr lang="en-US" sz="2000" dirty="0">
                <a:latin typeface="Times New Roman" panose="02020603050405020304" pitchFamily="18" charset="0"/>
                <a:cs typeface="Times New Roman" panose="02020603050405020304" pitchFamily="18" charset="0"/>
              </a:rPr>
              <a:t>Russia’s war against Ukraine has demonstrated how crucial social trust is in matters of volunteering and charitable support for the army. In essence, the lack of efficiency in the centralized approach to supplying the defense forces has been partially offset by citizens’ self-organization, which formed decentralized networks through which the material foundation of armed resistance against criminal aggression was significantly strengthened</a:t>
            </a:r>
            <a:endParaRPr lang="uk-UA" sz="2000" dirty="0">
              <a:latin typeface="Times New Roman" panose="02020603050405020304" pitchFamily="18" charset="0"/>
              <a:cs typeface="Times New Roman" panose="02020603050405020304" pitchFamily="18" charset="0"/>
            </a:endParaRPr>
          </a:p>
        </p:txBody>
      </p:sp>
      <p:pic>
        <p:nvPicPr>
          <p:cNvPr id="27" name="Picture 26">
            <a:extLst>
              <a:ext uri="{FF2B5EF4-FFF2-40B4-BE49-F238E27FC236}">
                <a16:creationId xmlns:a16="http://schemas.microsoft.com/office/drawing/2014/main" id="{87728E83-07FA-926E-10C7-8298CED28A2C}"/>
              </a:ext>
            </a:extLst>
          </p:cNvPr>
          <p:cNvPicPr>
            <a:picLocks noChangeAspect="1"/>
          </p:cNvPicPr>
          <p:nvPr/>
        </p:nvPicPr>
        <p:blipFill>
          <a:blip r:embed="rId2"/>
          <a:stretch>
            <a:fillRect/>
          </a:stretch>
        </p:blipFill>
        <p:spPr>
          <a:xfrm>
            <a:off x="2973964" y="2626767"/>
            <a:ext cx="3320762" cy="1883251"/>
          </a:xfrm>
          <a:prstGeom prst="rect">
            <a:avLst/>
          </a:prstGeom>
        </p:spPr>
      </p:pic>
    </p:spTree>
    <p:extLst>
      <p:ext uri="{BB962C8B-B14F-4D97-AF65-F5344CB8AC3E}">
        <p14:creationId xmlns:p14="http://schemas.microsoft.com/office/powerpoint/2010/main" val="1884517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13EA4-CE12-39FF-F334-B96C28123036}"/>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E51886B-ECC6-5344-8D9F-FED89B736839}"/>
              </a:ext>
            </a:extLst>
          </p:cNvPr>
          <p:cNvSpPr>
            <a:spLocks noGrp="1"/>
          </p:cNvSpPr>
          <p:nvPr>
            <p:ph type="sldNum" sz="quarter" idx="4"/>
          </p:nvPr>
        </p:nvSpPr>
        <p:spPr/>
        <p:txBody>
          <a:bodyPr/>
          <a:lstStyle/>
          <a:p>
            <a:fld id="{EA87306C-81BA-4795-A5CA-9392456A8C1E}" type="slidenum">
              <a:rPr lang="en-US" smtClean="0"/>
              <a:pPr/>
              <a:t>3</a:t>
            </a:fld>
            <a:endParaRPr lang="en-US" dirty="0"/>
          </a:p>
        </p:txBody>
      </p:sp>
      <p:sp>
        <p:nvSpPr>
          <p:cNvPr id="21" name="TextBox 20">
            <a:extLst>
              <a:ext uri="{FF2B5EF4-FFF2-40B4-BE49-F238E27FC236}">
                <a16:creationId xmlns:a16="http://schemas.microsoft.com/office/drawing/2014/main" id="{CC479FB0-F49E-F44C-0624-3103E736EBA1}"/>
              </a:ext>
            </a:extLst>
          </p:cNvPr>
          <p:cNvSpPr txBox="1"/>
          <p:nvPr/>
        </p:nvSpPr>
        <p:spPr>
          <a:xfrm>
            <a:off x="358486" y="382012"/>
            <a:ext cx="8427028" cy="3046988"/>
          </a:xfrm>
          <a:prstGeom prst="rect">
            <a:avLst/>
          </a:prstGeom>
          <a:noFill/>
        </p:spPr>
        <p:txBody>
          <a:bodyPr wrap="square">
            <a:spAutoFit/>
          </a:bodyPr>
          <a:lstStyle/>
          <a:p>
            <a:pPr algn="just">
              <a:buNone/>
            </a:pPr>
            <a:r>
              <a:rPr lang="uk-UA" sz="2400" dirty="0">
                <a:latin typeface="Times New Roman" panose="02020603050405020304" pitchFamily="18" charset="0"/>
                <a:cs typeface="Times New Roman" panose="02020603050405020304" pitchFamily="18" charset="0"/>
              </a:rPr>
              <a:t>The study examines how different forms of social trust interact across 88 countries using World Values Survey (Wave 7) data. The authors focus on:</a:t>
            </a:r>
          </a:p>
          <a:p>
            <a:pPr algn="jus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interpersonal trust, </a:t>
            </a:r>
          </a:p>
          <a:p>
            <a:pPr algn="jus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institutional trust, </a:t>
            </a:r>
          </a:p>
          <a:p>
            <a:pPr algn="just">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confidence in the armed forces. </a:t>
            </a:r>
          </a:p>
          <a:p>
            <a:pPr algn="just">
              <a:buNone/>
            </a:pPr>
            <a:r>
              <a:rPr lang="uk-UA" sz="2400" dirty="0">
                <a:latin typeface="Times New Roman" panose="02020603050405020304" pitchFamily="18" charset="0"/>
                <a:cs typeface="Times New Roman" panose="02020603050405020304" pitchFamily="18" charset="0"/>
              </a:rPr>
              <a:t>The aim is to determine whether trust structures are universal or shaped by cultural, political, and historical differences</a:t>
            </a:r>
            <a:r>
              <a:rPr lang="en-US" sz="2400" dirty="0">
                <a:latin typeface="Times New Roman" panose="02020603050405020304" pitchFamily="18" charset="0"/>
                <a:cs typeface="Times New Roman" panose="02020603050405020304" pitchFamily="18" charset="0"/>
              </a:rPr>
              <a:t>.</a:t>
            </a:r>
            <a:endParaRPr lang="uk-UA" sz="2400"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BAB3E2C-B7B8-B3E8-C03B-1EA52497BE69}"/>
              </a:ext>
            </a:extLst>
          </p:cNvPr>
          <p:cNvSpPr txBox="1"/>
          <p:nvPr/>
        </p:nvSpPr>
        <p:spPr>
          <a:xfrm>
            <a:off x="1906732" y="3613666"/>
            <a:ext cx="5579918" cy="2862322"/>
          </a:xfrm>
          <a:prstGeom prst="rect">
            <a:avLst/>
          </a:prstGeom>
          <a:noFill/>
        </p:spPr>
        <p:txBody>
          <a:bodyPr wrap="square">
            <a:spAutoFit/>
          </a:bodyPr>
          <a:lstStyle/>
          <a:p>
            <a:r>
              <a:rPr lang="en-GB" sz="2000" b="1" dirty="0">
                <a:latin typeface="Times New Roman" panose="02020603050405020304" pitchFamily="18" charset="0"/>
                <a:ea typeface="Calibri" panose="020F0502020204030204" pitchFamily="34" charset="0"/>
              </a:rPr>
              <a:t>E</a:t>
            </a:r>
            <a:r>
              <a:rPr lang="en-GB" sz="2000" b="1" dirty="0">
                <a:effectLst/>
                <a:latin typeface="Times New Roman" panose="02020603050405020304" pitchFamily="18" charset="0"/>
                <a:ea typeface="Calibri" panose="020F0502020204030204" pitchFamily="34" charset="0"/>
              </a:rPr>
              <a:t>lements of social trust</a:t>
            </a:r>
            <a:r>
              <a:rPr lang="en-US" sz="2000" b="1" dirty="0">
                <a:latin typeface="Times New Roman" panose="02020603050405020304" pitchFamily="18" charset="0"/>
                <a:ea typeface="Calibri" panose="020F0502020204030204" pitchFamily="34" charset="0"/>
              </a:rPr>
              <a:t>:</a:t>
            </a:r>
            <a:endParaRPr lang="en-US" sz="2000" b="1" dirty="0">
              <a:effectLst/>
              <a:latin typeface="Times New Roman" panose="02020603050405020304" pitchFamily="18" charset="0"/>
              <a:ea typeface="Calibri" panose="020F0502020204030204" pitchFamily="34" charset="0"/>
            </a:endParaRPr>
          </a:p>
          <a:p>
            <a:r>
              <a:rPr lang="en-GB" sz="2000" dirty="0">
                <a:effectLst/>
                <a:latin typeface="Times New Roman" panose="02020603050405020304" pitchFamily="18" charset="0"/>
                <a:ea typeface="Calibri" panose="020F0502020204030204" pitchFamily="34" charset="0"/>
              </a:rPr>
              <a:t>Trust in Others (TIO), </a:t>
            </a:r>
          </a:p>
          <a:p>
            <a:r>
              <a:rPr lang="en-GB" sz="2000" dirty="0">
                <a:effectLst/>
                <a:latin typeface="Times New Roman" panose="02020603050405020304" pitchFamily="18" charset="0"/>
                <a:ea typeface="Calibri" panose="020F0502020204030204" pitchFamily="34" charset="0"/>
              </a:rPr>
              <a:t>Confidence in the Justice System (CJS), </a:t>
            </a:r>
          </a:p>
          <a:p>
            <a:r>
              <a:rPr lang="en-GB" sz="2000" dirty="0">
                <a:effectLst/>
                <a:latin typeface="Times New Roman" panose="02020603050405020304" pitchFamily="18" charset="0"/>
                <a:ea typeface="Calibri" panose="020F0502020204030204" pitchFamily="34" charset="0"/>
              </a:rPr>
              <a:t>Confidence in the Police (</a:t>
            </a:r>
            <a:r>
              <a:rPr lang="en-GB" sz="2000" dirty="0" err="1">
                <a:effectLst/>
                <a:latin typeface="Times New Roman" panose="02020603050405020304" pitchFamily="18" charset="0"/>
                <a:ea typeface="Calibri" panose="020F0502020204030204" pitchFamily="34" charset="0"/>
              </a:rPr>
              <a:t>CPo</a:t>
            </a:r>
            <a:r>
              <a:rPr lang="en-GB" sz="2000" dirty="0">
                <a:effectLst/>
                <a:latin typeface="Times New Roman" panose="02020603050405020304" pitchFamily="18" charset="0"/>
                <a:ea typeface="Calibri" panose="020F0502020204030204" pitchFamily="34" charset="0"/>
              </a:rPr>
              <a:t>), </a:t>
            </a:r>
          </a:p>
          <a:p>
            <a:r>
              <a:rPr lang="en-GB" sz="2000" dirty="0">
                <a:effectLst/>
                <a:latin typeface="Times New Roman" panose="02020603050405020304" pitchFamily="18" charset="0"/>
                <a:ea typeface="Calibri" panose="020F0502020204030204" pitchFamily="34" charset="0"/>
              </a:rPr>
              <a:t>Confidence in the Civil Service (CCS), </a:t>
            </a:r>
          </a:p>
          <a:p>
            <a:r>
              <a:rPr lang="en-GB" sz="2000" dirty="0">
                <a:effectLst/>
                <a:latin typeface="Times New Roman" panose="02020603050405020304" pitchFamily="18" charset="0"/>
                <a:ea typeface="Calibri" panose="020F0502020204030204" pitchFamily="34" charset="0"/>
              </a:rPr>
              <a:t>Confidence in the Armed Forces (CAF), </a:t>
            </a:r>
          </a:p>
          <a:p>
            <a:r>
              <a:rPr lang="en-GB" sz="2000" dirty="0">
                <a:effectLst/>
                <a:latin typeface="Times New Roman" panose="02020603050405020304" pitchFamily="18" charset="0"/>
                <a:ea typeface="Calibri" panose="020F0502020204030204" pitchFamily="34" charset="0"/>
              </a:rPr>
              <a:t>Confidence in Political Parties (CPP), </a:t>
            </a:r>
          </a:p>
          <a:p>
            <a:r>
              <a:rPr lang="en-GB" sz="2000" dirty="0">
                <a:effectLst/>
                <a:latin typeface="Times New Roman" panose="02020603050405020304" pitchFamily="18" charset="0"/>
                <a:ea typeface="Calibri" panose="020F0502020204030204" pitchFamily="34" charset="0"/>
              </a:rPr>
              <a:t>Confidence in Government (CG), </a:t>
            </a:r>
            <a:endParaRPr lang="en-GB" sz="2000" dirty="0">
              <a:latin typeface="Times New Roman" panose="02020603050405020304" pitchFamily="18" charset="0"/>
              <a:ea typeface="Calibri" panose="020F0502020204030204" pitchFamily="34" charset="0"/>
            </a:endParaRPr>
          </a:p>
          <a:p>
            <a:r>
              <a:rPr lang="en-GB" sz="2000" dirty="0">
                <a:effectLst/>
                <a:latin typeface="Times New Roman" panose="02020603050405020304" pitchFamily="18" charset="0"/>
                <a:ea typeface="Calibri" panose="020F0502020204030204" pitchFamily="34" charset="0"/>
              </a:rPr>
              <a:t>Confidence in Parliament (</a:t>
            </a:r>
            <a:r>
              <a:rPr lang="en-GB" sz="2000" dirty="0" err="1">
                <a:effectLst/>
                <a:latin typeface="Times New Roman" panose="02020603050405020304" pitchFamily="18" charset="0"/>
                <a:ea typeface="Calibri" panose="020F0502020204030204" pitchFamily="34" charset="0"/>
              </a:rPr>
              <a:t>CPa</a:t>
            </a:r>
            <a:r>
              <a:rPr lang="en-GB" sz="2000" dirty="0">
                <a:effectLst/>
                <a:latin typeface="Times New Roman" panose="02020603050405020304" pitchFamily="18" charset="0"/>
                <a:ea typeface="Calibri" panose="020F0502020204030204" pitchFamily="34" charset="0"/>
              </a:rPr>
              <a:t>)</a:t>
            </a:r>
            <a:r>
              <a:rPr lang="en-US" sz="2000" dirty="0">
                <a:effectLst/>
                <a:latin typeface="Times New Roman" panose="02020603050405020304" pitchFamily="18" charset="0"/>
                <a:ea typeface="Calibri" panose="020F0502020204030204" pitchFamily="34" charset="0"/>
              </a:rPr>
              <a:t> </a:t>
            </a:r>
            <a:endParaRPr lang="uk-UA" sz="2000" dirty="0"/>
          </a:p>
        </p:txBody>
      </p:sp>
    </p:spTree>
    <p:extLst>
      <p:ext uri="{BB962C8B-B14F-4D97-AF65-F5344CB8AC3E}">
        <p14:creationId xmlns:p14="http://schemas.microsoft.com/office/powerpoint/2010/main" val="2049149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A68C76-D19C-3688-0702-B708C65D76C2}"/>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D195DB62-3076-B84F-7C72-A800662FD303}"/>
              </a:ext>
            </a:extLst>
          </p:cNvPr>
          <p:cNvSpPr txBox="1"/>
          <p:nvPr/>
        </p:nvSpPr>
        <p:spPr>
          <a:xfrm>
            <a:off x="213014" y="136524"/>
            <a:ext cx="8717971" cy="3046988"/>
          </a:xfrm>
          <a:prstGeom prst="rect">
            <a:avLst/>
          </a:prstGeom>
          <a:noFill/>
        </p:spPr>
        <p:txBody>
          <a:bodyPr wrap="square">
            <a:spAutoFit/>
          </a:bodyPr>
          <a:lstStyle/>
          <a:p>
            <a:pPr>
              <a:buNone/>
            </a:pPr>
            <a:r>
              <a:rPr lang="uk-UA" sz="2400" dirty="0">
                <a:latin typeface="Times New Roman" panose="02020603050405020304" pitchFamily="18" charset="0"/>
                <a:cs typeface="Times New Roman" panose="02020603050405020304" pitchFamily="18" charset="0"/>
              </a:rPr>
              <a:t>The research applies:</a:t>
            </a: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correlation analysis, analytical grouping, </a:t>
            </a: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hierarchical and k-means clustering, ANOVA testing, distance-based regression analysis. </a:t>
            </a:r>
          </a:p>
          <a:p>
            <a:pPr>
              <a:buNone/>
            </a:pPr>
            <a:endParaRPr lang="en-US" sz="2400" dirty="0">
              <a:latin typeface="Times New Roman" panose="02020603050405020304" pitchFamily="18" charset="0"/>
              <a:cs typeface="Times New Roman" panose="02020603050405020304" pitchFamily="18" charset="0"/>
            </a:endParaRPr>
          </a:p>
          <a:p>
            <a:pPr>
              <a:buNone/>
            </a:pPr>
            <a:r>
              <a:rPr lang="uk-UA" sz="2400" dirty="0">
                <a:latin typeface="Times New Roman" panose="02020603050405020304" pitchFamily="18" charset="0"/>
                <a:cs typeface="Times New Roman" panose="02020603050405020304" pitchFamily="18" charset="0"/>
              </a:rPr>
              <a:t>Countries were grouped according to levels of trust in others:</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high trust, </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medium trust, </a:t>
            </a:r>
          </a:p>
          <a:p>
            <a:pPr>
              <a:buFont typeface="Arial" panose="020B0604020202020204" pitchFamily="34" charset="0"/>
              <a:buChar char="•"/>
            </a:pPr>
            <a:r>
              <a:rPr lang="en-US" sz="2400" dirty="0">
                <a:latin typeface="Times New Roman" panose="02020603050405020304" pitchFamily="18" charset="0"/>
                <a:cs typeface="Times New Roman" panose="02020603050405020304" pitchFamily="18" charset="0"/>
              </a:rPr>
              <a:t> </a:t>
            </a:r>
            <a:r>
              <a:rPr lang="uk-UA" sz="2400" dirty="0">
                <a:latin typeface="Times New Roman" panose="02020603050405020304" pitchFamily="18" charset="0"/>
                <a:cs typeface="Times New Roman" panose="02020603050405020304" pitchFamily="18" charset="0"/>
              </a:rPr>
              <a:t>low trust.</a:t>
            </a:r>
          </a:p>
        </p:txBody>
      </p:sp>
      <p:graphicFrame>
        <p:nvGraphicFramePr>
          <p:cNvPr id="5" name="Table 4">
            <a:extLst>
              <a:ext uri="{FF2B5EF4-FFF2-40B4-BE49-F238E27FC236}">
                <a16:creationId xmlns:a16="http://schemas.microsoft.com/office/drawing/2014/main" id="{7F47112C-B969-493A-1DBB-103091C2363B}"/>
              </a:ext>
            </a:extLst>
          </p:cNvPr>
          <p:cNvGraphicFramePr>
            <a:graphicFrameLocks noGrp="1"/>
          </p:cNvGraphicFramePr>
          <p:nvPr>
            <p:extLst>
              <p:ext uri="{D42A27DB-BD31-4B8C-83A1-F6EECF244321}">
                <p14:modId xmlns:p14="http://schemas.microsoft.com/office/powerpoint/2010/main" val="2751467136"/>
              </p:ext>
            </p:extLst>
          </p:nvPr>
        </p:nvGraphicFramePr>
        <p:xfrm>
          <a:off x="2238604" y="2170833"/>
          <a:ext cx="6827463" cy="4414117"/>
        </p:xfrm>
        <a:graphic>
          <a:graphicData uri="http://schemas.openxmlformats.org/drawingml/2006/table">
            <a:tbl>
              <a:tblPr firstRow="1" firstCol="1" bandRow="1">
                <a:tableStyleId>{5C22544A-7EE6-4342-B048-85BDC9FD1C3A}</a:tableStyleId>
              </a:tblPr>
              <a:tblGrid>
                <a:gridCol w="1787844">
                  <a:extLst>
                    <a:ext uri="{9D8B030D-6E8A-4147-A177-3AD203B41FA5}">
                      <a16:colId xmlns:a16="http://schemas.microsoft.com/office/drawing/2014/main" val="2066407603"/>
                    </a:ext>
                  </a:extLst>
                </a:gridCol>
                <a:gridCol w="5039619">
                  <a:extLst>
                    <a:ext uri="{9D8B030D-6E8A-4147-A177-3AD203B41FA5}">
                      <a16:colId xmlns:a16="http://schemas.microsoft.com/office/drawing/2014/main" val="2692934168"/>
                    </a:ext>
                  </a:extLst>
                </a:gridCol>
              </a:tblGrid>
              <a:tr h="767306">
                <a:tc>
                  <a:txBody>
                    <a:bodyPr/>
                    <a:lstStyle/>
                    <a:p>
                      <a:pPr algn="ctr">
                        <a:buNone/>
                      </a:pPr>
                      <a:r>
                        <a:rPr lang="en-US" sz="1400">
                          <a:effectLst/>
                        </a:rPr>
                        <a:t>Group (interval, number of countries, mean trust)</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buNone/>
                      </a:pPr>
                      <a:r>
                        <a:rPr lang="en-US" sz="1800" dirty="0">
                          <a:effectLst/>
                        </a:rPr>
                        <a:t>Countries</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818426796"/>
                  </a:ext>
                </a:extLst>
              </a:tr>
              <a:tr h="911703">
                <a:tc>
                  <a:txBody>
                    <a:bodyPr/>
                    <a:lstStyle/>
                    <a:p>
                      <a:pPr algn="ctr">
                        <a:buNone/>
                      </a:pPr>
                      <a:r>
                        <a:rPr lang="en-US" sz="1800" dirty="0">
                          <a:effectLst/>
                        </a:rPr>
                        <a:t>Group 1: Trust &gt; 33.08 (n=20, mean=51.25)</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buNone/>
                      </a:pPr>
                      <a:r>
                        <a:rPr lang="en-US" sz="1400">
                          <a:effectLst/>
                        </a:rPr>
                        <a:t>Australia, Austria, Belarus, Canada, China, Denmark, Estonia, Finland, Germany, Iceland, Japan, Netherlands, New Zealand, Norway, Singapore, Spain, Sweden, Switzerland, United Kingdom, United States</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88917755"/>
                  </a:ext>
                </a:extLst>
              </a:tr>
              <a:tr h="1367554">
                <a:tc>
                  <a:txBody>
                    <a:bodyPr/>
                    <a:lstStyle/>
                    <a:p>
                      <a:pPr algn="ctr">
                        <a:buNone/>
                      </a:pPr>
                      <a:r>
                        <a:rPr lang="en-US" sz="1800" dirty="0">
                          <a:effectLst/>
                        </a:rPr>
                        <a:t>Group 2: 15.68 ≤ Trust ≤ 33.08 (n=34, mean=23.23)</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buNone/>
                      </a:pPr>
                      <a:r>
                        <a:rPr lang="en-US" sz="1400">
                          <a:effectLst/>
                        </a:rPr>
                        <a:t>Andorra, Argentina, Armenia, Av, Azerbaijan, Bulgaria, Czechia, France, Guatemala, Hungary, Italy, Jordan, Kazakhstan, Latvia, Lithuania, Malaysia, Maldives, Mongolia, Montenegro, Morocco, Pakistan, Poland, Portugal, Puerto Rico, Russia, Serbia, Slovakia, Slovenia, South Korea, Taiwan, Tajikistan, Thailand, Ukraine, Vietnam</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49022919"/>
                  </a:ext>
                </a:extLst>
              </a:tr>
              <a:tr h="1367554">
                <a:tc>
                  <a:txBody>
                    <a:bodyPr/>
                    <a:lstStyle/>
                    <a:p>
                      <a:pPr algn="ctr">
                        <a:buNone/>
                      </a:pPr>
                      <a:r>
                        <a:rPr lang="en-US" sz="1800" dirty="0">
                          <a:effectLst/>
                        </a:rPr>
                        <a:t>Group 3: Trust &lt; 15.68 (n=34, mean=9.72)</a:t>
                      </a:r>
                      <a:endParaRPr lang="uk-UA"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buNone/>
                      </a:pPr>
                      <a:r>
                        <a:rPr lang="en-US" sz="1400" dirty="0">
                          <a:effectLst/>
                        </a:rPr>
                        <a:t>Albania, Bangladesh, Bolivia, Bosnia and Herzegovina, Brazil, Chile, Colombia, Croatia, Cyprus, Ecuador, Egypt, Ethiopia, Georgia, Greece, Indonesia, Iran, Iraq, Kenya, Kyrgyzstan, Lebanon, Libya, Mexico, Myanmar, Nicaragua, Nigeria, North Macedonia, Peru, Philippines, Romania, Tunisia, Turkey, Uruguay, Venezuela, Zimbabwe</a:t>
                      </a:r>
                      <a:endParaRPr lang="uk-U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74400537"/>
                  </a:ext>
                </a:extLst>
              </a:tr>
            </a:tbl>
          </a:graphicData>
        </a:graphic>
      </p:graphicFrame>
    </p:spTree>
    <p:extLst>
      <p:ext uri="{BB962C8B-B14F-4D97-AF65-F5344CB8AC3E}">
        <p14:creationId xmlns:p14="http://schemas.microsoft.com/office/powerpoint/2010/main" val="14370209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21088-2165-2C0B-C36D-96876031A34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89895C0-682C-F64D-F78E-BEEA9A1CAF03}"/>
              </a:ext>
            </a:extLst>
          </p:cNvPr>
          <p:cNvPicPr>
            <a:picLocks noChangeAspect="1"/>
          </p:cNvPicPr>
          <p:nvPr/>
        </p:nvPicPr>
        <p:blipFill>
          <a:blip r:embed="rId2"/>
          <a:stretch>
            <a:fillRect/>
          </a:stretch>
        </p:blipFill>
        <p:spPr>
          <a:xfrm>
            <a:off x="361354" y="136524"/>
            <a:ext cx="8404821" cy="6305840"/>
          </a:xfrm>
          <a:prstGeom prst="rect">
            <a:avLst/>
          </a:prstGeom>
        </p:spPr>
      </p:pic>
    </p:spTree>
    <p:extLst>
      <p:ext uri="{BB962C8B-B14F-4D97-AF65-F5344CB8AC3E}">
        <p14:creationId xmlns:p14="http://schemas.microsoft.com/office/powerpoint/2010/main" val="16879811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9AC5FB-4378-3ED5-A7AC-F56A88D8BF7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76470E3-EEDF-011F-E24E-61D573BD4C58}"/>
              </a:ext>
            </a:extLst>
          </p:cNvPr>
          <p:cNvSpPr txBox="1"/>
          <p:nvPr/>
        </p:nvSpPr>
        <p:spPr>
          <a:xfrm>
            <a:off x="2545771" y="210188"/>
            <a:ext cx="4572000" cy="461665"/>
          </a:xfrm>
          <a:prstGeom prst="rect">
            <a:avLst/>
          </a:prstGeom>
          <a:noFill/>
        </p:spPr>
        <p:txBody>
          <a:bodyPr wrap="square">
            <a:spAutoFit/>
          </a:bodyPr>
          <a:lstStyle/>
          <a:p>
            <a:pPr algn="ctr"/>
            <a:r>
              <a:rPr lang="uk-UA" sz="2400" b="1" dirty="0">
                <a:solidFill>
                  <a:srgbClr val="FF0000"/>
                </a:solidFill>
              </a:rPr>
              <a:t>Key Findings</a:t>
            </a:r>
          </a:p>
        </p:txBody>
      </p:sp>
      <p:sp>
        <p:nvSpPr>
          <p:cNvPr id="6" name="TextBox 5">
            <a:extLst>
              <a:ext uri="{FF2B5EF4-FFF2-40B4-BE49-F238E27FC236}">
                <a16:creationId xmlns:a16="http://schemas.microsoft.com/office/drawing/2014/main" id="{B51859B1-F400-48A7-5146-F9C651EF2778}"/>
              </a:ext>
            </a:extLst>
          </p:cNvPr>
          <p:cNvSpPr txBox="1"/>
          <p:nvPr/>
        </p:nvSpPr>
        <p:spPr>
          <a:xfrm>
            <a:off x="358483" y="844257"/>
            <a:ext cx="8525743" cy="5016758"/>
          </a:xfrm>
          <a:prstGeom prst="rect">
            <a:avLst/>
          </a:prstGeom>
          <a:noFill/>
        </p:spPr>
        <p:txBody>
          <a:bodyPr wrap="square">
            <a:spAutoFit/>
          </a:bodyPr>
          <a:lstStyle/>
          <a:p>
            <a:pPr algn="just">
              <a:buNone/>
            </a:pPr>
            <a:r>
              <a:rPr lang="uk-UA" sz="2000" b="1" dirty="0">
                <a:latin typeface="Times New Roman" panose="02020603050405020304" pitchFamily="18" charset="0"/>
                <a:cs typeface="Times New Roman" panose="02020603050405020304" pitchFamily="18" charset="0"/>
              </a:rPr>
              <a:t>1. Institutional trust is strongly interconnected</a:t>
            </a:r>
          </a:p>
          <a:p>
            <a:pPr algn="just">
              <a:buNone/>
            </a:pPr>
            <a:r>
              <a:rPr lang="uk-UA" sz="2000" dirty="0">
                <a:latin typeface="Times New Roman" panose="02020603050405020304" pitchFamily="18" charset="0"/>
                <a:cs typeface="Times New Roman" panose="02020603050405020304" pitchFamily="18" charset="0"/>
              </a:rPr>
              <a:t>Trust in government, parliament, political parties, police, and justice systems shows strong positive correlations. </a:t>
            </a:r>
          </a:p>
          <a:p>
            <a:pPr algn="just">
              <a:buNone/>
            </a:pPr>
            <a:endParaRPr lang="en-US" sz="2000" b="1" dirty="0">
              <a:latin typeface="Times New Roman" panose="02020603050405020304" pitchFamily="18" charset="0"/>
              <a:cs typeface="Times New Roman" panose="02020603050405020304" pitchFamily="18" charset="0"/>
            </a:endParaRPr>
          </a:p>
          <a:p>
            <a:pPr algn="just">
              <a:buNone/>
            </a:pPr>
            <a:r>
              <a:rPr lang="uk-UA" sz="2000" b="1" dirty="0">
                <a:latin typeface="Times New Roman" panose="02020603050405020304" pitchFamily="18" charset="0"/>
                <a:cs typeface="Times New Roman" panose="02020603050405020304" pitchFamily="18" charset="0"/>
              </a:rPr>
              <a:t>2. Interpersonal trust differs from institutional trust</a:t>
            </a:r>
          </a:p>
          <a:p>
            <a:pPr algn="just">
              <a:buNone/>
            </a:pPr>
            <a:r>
              <a:rPr lang="uk-UA" sz="2000" dirty="0">
                <a:latin typeface="Times New Roman" panose="02020603050405020304" pitchFamily="18" charset="0"/>
                <a:cs typeface="Times New Roman" panose="02020603050405020304" pitchFamily="18" charset="0"/>
              </a:rPr>
              <a:t>Trust in other people has weaker connections with public institutions, suggesting different origins of social and institutional trust. </a:t>
            </a:r>
          </a:p>
          <a:p>
            <a:pPr algn="just">
              <a:buNone/>
            </a:pPr>
            <a:endParaRPr lang="en-US" sz="2000" b="1" dirty="0">
              <a:latin typeface="Times New Roman" panose="02020603050405020304" pitchFamily="18" charset="0"/>
              <a:cs typeface="Times New Roman" panose="02020603050405020304" pitchFamily="18" charset="0"/>
            </a:endParaRPr>
          </a:p>
          <a:p>
            <a:pPr algn="just">
              <a:buNone/>
            </a:pPr>
            <a:r>
              <a:rPr lang="uk-UA" sz="2000" b="1" dirty="0">
                <a:latin typeface="Times New Roman" panose="02020603050405020304" pitchFamily="18" charset="0"/>
                <a:cs typeface="Times New Roman" panose="02020603050405020304" pitchFamily="18" charset="0"/>
              </a:rPr>
              <a:t>3. Confidence in the armed forces is unique</a:t>
            </a:r>
          </a:p>
          <a:p>
            <a:pPr algn="just">
              <a:buNone/>
            </a:pPr>
            <a:r>
              <a:rPr lang="uk-UA" sz="2000" dirty="0">
                <a:latin typeface="Times New Roman" panose="02020603050405020304" pitchFamily="18" charset="0"/>
                <a:cs typeface="Times New Roman" panose="02020603050405020304" pitchFamily="18" charset="0"/>
              </a:rPr>
              <a:t>In nearly all country clusters:</a:t>
            </a:r>
          </a:p>
          <a:p>
            <a:pPr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confidence in the military is higher than trust in political institutions, </a:t>
            </a:r>
          </a:p>
          <a:p>
            <a:pPr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military trust often exceeds interpersonal trust. </a:t>
            </a:r>
          </a:p>
          <a:p>
            <a:pPr algn="just">
              <a:buNone/>
            </a:pPr>
            <a:r>
              <a:rPr lang="uk-UA" sz="2000" dirty="0">
                <a:latin typeface="Times New Roman" panose="02020603050405020304" pitchFamily="18" charset="0"/>
                <a:cs typeface="Times New Roman" panose="02020603050405020304" pitchFamily="18" charset="0"/>
              </a:rPr>
              <a:t>The armed forces are perceived as:</a:t>
            </a:r>
          </a:p>
          <a:p>
            <a:pPr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a source of protection, </a:t>
            </a:r>
          </a:p>
          <a:p>
            <a:pPr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national identity, </a:t>
            </a:r>
          </a:p>
          <a:p>
            <a:pPr algn="just">
              <a:buFont typeface="Arial" panose="020B0604020202020204" pitchFamily="34" charset="0"/>
              <a:buChar char="•"/>
            </a:pPr>
            <a:r>
              <a:rPr lang="en-US" sz="2000" dirty="0">
                <a:latin typeface="Times New Roman" panose="02020603050405020304" pitchFamily="18" charset="0"/>
                <a:cs typeface="Times New Roman" panose="02020603050405020304" pitchFamily="18" charset="0"/>
              </a:rPr>
              <a:t> </a:t>
            </a:r>
            <a:r>
              <a:rPr lang="uk-UA" sz="2000" dirty="0">
                <a:latin typeface="Times New Roman" panose="02020603050405020304" pitchFamily="18" charset="0"/>
                <a:cs typeface="Times New Roman" panose="02020603050405020304" pitchFamily="18" charset="0"/>
              </a:rPr>
              <a:t>stability and order, especially where institutions are weak.</a:t>
            </a:r>
          </a:p>
        </p:txBody>
      </p:sp>
    </p:spTree>
    <p:extLst>
      <p:ext uri="{BB962C8B-B14F-4D97-AF65-F5344CB8AC3E}">
        <p14:creationId xmlns:p14="http://schemas.microsoft.com/office/powerpoint/2010/main" val="3709616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AC62BF-9266-7CEB-9E68-3A249637D514}"/>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8B285B2-AE23-AF94-E25C-765E489146B2}"/>
              </a:ext>
            </a:extLst>
          </p:cNvPr>
          <p:cNvSpPr txBox="1"/>
          <p:nvPr/>
        </p:nvSpPr>
        <p:spPr>
          <a:xfrm>
            <a:off x="197428" y="136524"/>
            <a:ext cx="8749144" cy="2800767"/>
          </a:xfrm>
          <a:prstGeom prst="rect">
            <a:avLst/>
          </a:prstGeom>
          <a:noFill/>
        </p:spPr>
        <p:txBody>
          <a:bodyPr wrap="square">
            <a:spAutoFit/>
          </a:bodyPr>
          <a:lstStyle/>
          <a:p>
            <a:pPr algn="just">
              <a:buNone/>
            </a:pPr>
            <a:r>
              <a:rPr lang="uk-UA" sz="2200" dirty="0">
                <a:latin typeface="Times New Roman" panose="02020603050405020304" pitchFamily="18" charset="0"/>
                <a:cs typeface="Times New Roman" panose="02020603050405020304" pitchFamily="18" charset="0"/>
              </a:rPr>
              <a:t>The analysis identified three major country clusters:</a:t>
            </a:r>
          </a:p>
          <a:p>
            <a:pPr algn="just">
              <a:buFont typeface="+mj-lt"/>
              <a:buAutoNum type="arabicPeriod"/>
            </a:pPr>
            <a:r>
              <a:rPr lang="en-US" sz="2200" dirty="0">
                <a:latin typeface="Times New Roman" panose="02020603050405020304" pitchFamily="18" charset="0"/>
                <a:cs typeface="Times New Roman" panose="02020603050405020304" pitchFamily="18" charset="0"/>
              </a:rPr>
              <a:t> </a:t>
            </a:r>
            <a:r>
              <a:rPr lang="uk-UA" sz="2200" dirty="0">
                <a:latin typeface="Times New Roman" panose="02020603050405020304" pitchFamily="18" charset="0"/>
                <a:cs typeface="Times New Roman" panose="02020603050405020304" pitchFamily="18" charset="0"/>
              </a:rPr>
              <a:t>Countries with high institutional trust and very high confidence in the military. </a:t>
            </a:r>
          </a:p>
          <a:p>
            <a:pPr algn="just">
              <a:buFont typeface="+mj-lt"/>
              <a:buAutoNum type="arabicPeriod"/>
            </a:pPr>
            <a:r>
              <a:rPr lang="en-US" sz="2200" dirty="0">
                <a:latin typeface="Times New Roman" panose="02020603050405020304" pitchFamily="18" charset="0"/>
                <a:cs typeface="Times New Roman" panose="02020603050405020304" pitchFamily="18" charset="0"/>
              </a:rPr>
              <a:t> </a:t>
            </a:r>
            <a:r>
              <a:rPr lang="uk-UA" sz="2200" dirty="0">
                <a:latin typeface="Times New Roman" panose="02020603050405020304" pitchFamily="18" charset="0"/>
                <a:cs typeface="Times New Roman" panose="02020603050405020304" pitchFamily="18" charset="0"/>
              </a:rPr>
              <a:t>Developed democracies with moderate institutional trust. </a:t>
            </a:r>
          </a:p>
          <a:p>
            <a:pPr algn="just">
              <a:buFont typeface="+mj-lt"/>
              <a:buAutoNum type="arabicPeriod"/>
            </a:pPr>
            <a:r>
              <a:rPr lang="en-US" sz="2200" dirty="0">
                <a:latin typeface="Times New Roman" panose="02020603050405020304" pitchFamily="18" charset="0"/>
                <a:cs typeface="Times New Roman" panose="02020603050405020304" pitchFamily="18" charset="0"/>
              </a:rPr>
              <a:t> </a:t>
            </a:r>
            <a:r>
              <a:rPr lang="uk-UA" sz="2200" dirty="0">
                <a:latin typeface="Times New Roman" panose="02020603050405020304" pitchFamily="18" charset="0"/>
                <a:cs typeface="Times New Roman" panose="02020603050405020304" pitchFamily="18" charset="0"/>
              </a:rPr>
              <a:t>Emerging economies with low interpersonal and institutional trust but relatively strong trust in the armed forces. </a:t>
            </a:r>
          </a:p>
          <a:p>
            <a:pPr algn="just">
              <a:buNone/>
            </a:pPr>
            <a:r>
              <a:rPr lang="uk-UA" sz="2200" dirty="0">
                <a:latin typeface="Times New Roman" panose="02020603050405020304" pitchFamily="18" charset="0"/>
                <a:cs typeface="Times New Roman" panose="02020603050405020304" pitchFamily="18" charset="0"/>
              </a:rPr>
              <a:t>Ukraine belongs to the cluster with Balkan and post-socialist countries characterized by mixed institutional trust patterns</a:t>
            </a:r>
          </a:p>
        </p:txBody>
      </p:sp>
      <p:graphicFrame>
        <p:nvGraphicFramePr>
          <p:cNvPr id="5" name="Table 4">
            <a:extLst>
              <a:ext uri="{FF2B5EF4-FFF2-40B4-BE49-F238E27FC236}">
                <a16:creationId xmlns:a16="http://schemas.microsoft.com/office/drawing/2014/main" id="{271FB369-B379-2E30-6408-80439AB87CC8}"/>
              </a:ext>
            </a:extLst>
          </p:cNvPr>
          <p:cNvGraphicFramePr>
            <a:graphicFrameLocks noGrp="1"/>
          </p:cNvGraphicFramePr>
          <p:nvPr>
            <p:extLst>
              <p:ext uri="{D42A27DB-BD31-4B8C-83A1-F6EECF244321}">
                <p14:modId xmlns:p14="http://schemas.microsoft.com/office/powerpoint/2010/main" val="156960295"/>
              </p:ext>
            </p:extLst>
          </p:nvPr>
        </p:nvGraphicFramePr>
        <p:xfrm>
          <a:off x="197428" y="3134719"/>
          <a:ext cx="8749144" cy="3352800"/>
        </p:xfrm>
        <a:graphic>
          <a:graphicData uri="http://schemas.openxmlformats.org/drawingml/2006/table">
            <a:tbl>
              <a:tblPr firstRow="1" firstCol="1" bandRow="1"/>
              <a:tblGrid>
                <a:gridCol w="767131">
                  <a:extLst>
                    <a:ext uri="{9D8B030D-6E8A-4147-A177-3AD203B41FA5}">
                      <a16:colId xmlns:a16="http://schemas.microsoft.com/office/drawing/2014/main" val="2143646824"/>
                    </a:ext>
                  </a:extLst>
                </a:gridCol>
                <a:gridCol w="2647805">
                  <a:extLst>
                    <a:ext uri="{9D8B030D-6E8A-4147-A177-3AD203B41FA5}">
                      <a16:colId xmlns:a16="http://schemas.microsoft.com/office/drawing/2014/main" val="2553002726"/>
                    </a:ext>
                  </a:extLst>
                </a:gridCol>
                <a:gridCol w="600196">
                  <a:extLst>
                    <a:ext uri="{9D8B030D-6E8A-4147-A177-3AD203B41FA5}">
                      <a16:colId xmlns:a16="http://schemas.microsoft.com/office/drawing/2014/main" val="3069203599"/>
                    </a:ext>
                  </a:extLst>
                </a:gridCol>
                <a:gridCol w="642652">
                  <a:extLst>
                    <a:ext uri="{9D8B030D-6E8A-4147-A177-3AD203B41FA5}">
                      <a16:colId xmlns:a16="http://schemas.microsoft.com/office/drawing/2014/main" val="539065247"/>
                    </a:ext>
                  </a:extLst>
                </a:gridCol>
                <a:gridCol w="682215">
                  <a:extLst>
                    <a:ext uri="{9D8B030D-6E8A-4147-A177-3AD203B41FA5}">
                      <a16:colId xmlns:a16="http://schemas.microsoft.com/office/drawing/2014/main" val="2239017253"/>
                    </a:ext>
                  </a:extLst>
                </a:gridCol>
                <a:gridCol w="681250">
                  <a:extLst>
                    <a:ext uri="{9D8B030D-6E8A-4147-A177-3AD203B41FA5}">
                      <a16:colId xmlns:a16="http://schemas.microsoft.com/office/drawing/2014/main" val="3974308722"/>
                    </a:ext>
                  </a:extLst>
                </a:gridCol>
                <a:gridCol w="682215">
                  <a:extLst>
                    <a:ext uri="{9D8B030D-6E8A-4147-A177-3AD203B41FA5}">
                      <a16:colId xmlns:a16="http://schemas.microsoft.com/office/drawing/2014/main" val="2898994879"/>
                    </a:ext>
                  </a:extLst>
                </a:gridCol>
                <a:gridCol w="723708">
                  <a:extLst>
                    <a:ext uri="{9D8B030D-6E8A-4147-A177-3AD203B41FA5}">
                      <a16:colId xmlns:a16="http://schemas.microsoft.com/office/drawing/2014/main" val="2626958460"/>
                    </a:ext>
                  </a:extLst>
                </a:gridCol>
                <a:gridCol w="642652">
                  <a:extLst>
                    <a:ext uri="{9D8B030D-6E8A-4147-A177-3AD203B41FA5}">
                      <a16:colId xmlns:a16="http://schemas.microsoft.com/office/drawing/2014/main" val="2288876841"/>
                    </a:ext>
                  </a:extLst>
                </a:gridCol>
                <a:gridCol w="679320">
                  <a:extLst>
                    <a:ext uri="{9D8B030D-6E8A-4147-A177-3AD203B41FA5}">
                      <a16:colId xmlns:a16="http://schemas.microsoft.com/office/drawing/2014/main" val="1694518850"/>
                    </a:ext>
                  </a:extLst>
                </a:gridCol>
              </a:tblGrid>
              <a:tr h="137160">
                <a:tc>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Cluster</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noFill/>
                  </a:tcPr>
                </a:tc>
                <a:tc rowSpan="2">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Country (ISO Alpha-3)</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8">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Means</a:t>
                      </a:r>
                      <a:r>
                        <a:rPr lang="en-US" sz="1400">
                          <a:effectLst/>
                          <a:latin typeface="Times New Roman" panose="02020603050405020304" pitchFamily="18" charset="0"/>
                          <a:ea typeface="Calibri" panose="020F0502020204030204" pitchFamily="34" charset="0"/>
                          <a:cs typeface="Times New Roman" panose="02020603050405020304" pitchFamily="18" charset="0"/>
                        </a:rPr>
                        <a:t> o</a:t>
                      </a:r>
                      <a:r>
                        <a:rPr lang="en-GB" sz="1400">
                          <a:effectLst/>
                          <a:latin typeface="Times New Roman" panose="02020603050405020304" pitchFamily="18" charset="0"/>
                          <a:ea typeface="Calibri" panose="020F0502020204030204" pitchFamily="34" charset="0"/>
                          <a:cs typeface="Times New Roman" panose="02020603050405020304" pitchFamily="18" charset="0"/>
                        </a:rPr>
                        <a:t>f cluster</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uk-UA"/>
                    </a:p>
                  </a:txBody>
                  <a:tcPr/>
                </a:tc>
                <a:tc hMerge="1">
                  <a:txBody>
                    <a:bodyPr/>
                    <a:lstStyle/>
                    <a:p>
                      <a:endParaRPr lang="uk-UA"/>
                    </a:p>
                  </a:txBody>
                  <a:tcPr/>
                </a:tc>
                <a:tc hMerge="1">
                  <a:txBody>
                    <a:bodyPr/>
                    <a:lstStyle/>
                    <a:p>
                      <a:endParaRPr lang="uk-UA"/>
                    </a:p>
                  </a:txBody>
                  <a:tcPr/>
                </a:tc>
                <a:tc hMerge="1">
                  <a:txBody>
                    <a:bodyPr/>
                    <a:lstStyle/>
                    <a:p>
                      <a:endParaRPr lang="uk-UA"/>
                    </a:p>
                  </a:txBody>
                  <a:tcPr/>
                </a:tc>
                <a:tc hMerge="1">
                  <a:txBody>
                    <a:bodyPr/>
                    <a:lstStyle/>
                    <a:p>
                      <a:endParaRPr lang="uk-UA"/>
                    </a:p>
                  </a:txBody>
                  <a:tcPr/>
                </a:tc>
                <a:tc hMerge="1">
                  <a:txBody>
                    <a:bodyPr/>
                    <a:lstStyle/>
                    <a:p>
                      <a:endParaRPr lang="uk-UA"/>
                    </a:p>
                  </a:txBody>
                  <a:tcPr/>
                </a:tc>
                <a:tc hMerge="1">
                  <a:txBody>
                    <a:bodyPr/>
                    <a:lstStyle/>
                    <a:p>
                      <a:endParaRPr lang="uk-UA"/>
                    </a:p>
                  </a:txBody>
                  <a:tcPr/>
                </a:tc>
                <a:extLst>
                  <a:ext uri="{0D108BD9-81ED-4DB2-BD59-A6C34878D82A}">
                    <a16:rowId xmlns:a16="http://schemas.microsoft.com/office/drawing/2014/main" val="950328377"/>
                  </a:ext>
                </a:extLst>
              </a:tr>
              <a:tr h="0">
                <a:tc>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 </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noFill/>
                  </a:tcPr>
                </a:tc>
                <a:tc vMerge="1">
                  <a:txBody>
                    <a:bodyPr/>
                    <a:lstStyle/>
                    <a:p>
                      <a:endParaRPr lang="uk-UA"/>
                    </a:p>
                  </a:txBody>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TIO</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CJS</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CPo</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CCS</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CAF</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CPP</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CG</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CPa</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18600724"/>
                  </a:ext>
                </a:extLst>
              </a:tr>
              <a:tr h="0">
                <a:tc>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(n=14)</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en-GB" sz="1200" dirty="0">
                          <a:effectLst/>
                          <a:latin typeface="Times New Roman" panose="02020603050405020304" pitchFamily="18" charset="0"/>
                          <a:ea typeface="Calibri" panose="020F0502020204030204" pitchFamily="34" charset="0"/>
                          <a:cs typeface="Times New Roman" panose="02020603050405020304" pitchFamily="18" charset="0"/>
                        </a:rPr>
                        <a:t>AZE, BGD, CHN, IDN, IRN, KAZ, MMR, NOR, PAK, PHL, SGP, TJK, TUR, VNM</a:t>
                      </a:r>
                      <a:endParaRPr lang="uk-U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25.53</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74.31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74.08</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71.91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83.19</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55.17</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77.11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69.54</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58184174"/>
                  </a:ext>
                </a:extLst>
              </a:tr>
              <a:tr h="0">
                <a:tc>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2</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(n=38)</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de-DE" sz="1200" dirty="0">
                          <a:effectLst/>
                          <a:latin typeface="Times New Roman" panose="02020603050405020304" pitchFamily="18" charset="0"/>
                          <a:ea typeface="Calibri" panose="020F0502020204030204" pitchFamily="34" charset="0"/>
                          <a:cs typeface="Times New Roman" panose="02020603050405020304" pitchFamily="18" charset="0"/>
                        </a:rPr>
                        <a:t>AND, AUS, AUT, BLR, CAN, DNK, EST, ETH, FIN, FRA, GEO, DEU, GRC, HKG, HUN, ISL, ITA, JPN, JOR, KGZ, LVA, LTU, MYS, NLD, NZL, GBR, PRT, RUS, KOR, ESP, SWE, CHE, TWN, THA, GBR, USA, URY, ZWE</a:t>
                      </a:r>
                      <a:endParaRPr lang="uk-U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33.95</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60.23</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72.15</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52.10</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68.80</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20.86</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42.72</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34.52</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93469652"/>
                  </a:ext>
                </a:extLst>
              </a:tr>
              <a:tr h="0">
                <a:tc>
                  <a:txBody>
                    <a:bodyPr/>
                    <a:lstStyle/>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3</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p>
                      <a:pPr algn="ctr">
                        <a:buNone/>
                      </a:pPr>
                      <a:r>
                        <a:rPr lang="de-DE" sz="1400">
                          <a:effectLst/>
                          <a:latin typeface="Times New Roman" panose="02020603050405020304" pitchFamily="18" charset="0"/>
                          <a:ea typeface="Calibri" panose="020F0502020204030204" pitchFamily="34" charset="0"/>
                          <a:cs typeface="Times New Roman" panose="02020603050405020304" pitchFamily="18" charset="0"/>
                        </a:rPr>
                        <a:t>(n=36)</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de-DE" sz="1200" dirty="0">
                          <a:effectLst/>
                          <a:latin typeface="Times New Roman" panose="02020603050405020304" pitchFamily="18" charset="0"/>
                          <a:ea typeface="Calibri" panose="020F0502020204030204" pitchFamily="34" charset="0"/>
                          <a:cs typeface="Times New Roman" panose="02020603050405020304" pitchFamily="18" charset="0"/>
                        </a:rPr>
                        <a:t>ALB, ARG, ARM, BOL, BIH, BRA, BGR, CHL, COL, HRV, CYP, CZE, ECU, GTM, IRQ, KEN, LBN, LBY, MDV, MEX, MNG, MNE, MAR, NIC, NGA, MKD, PER, POL, PRI, ROU, SRB, SVK, SVN, TUN, UKR, VEN</a:t>
                      </a:r>
                      <a:endParaRPr lang="uk-UA"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14.31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31.24</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43.13</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28.81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dirty="0">
                          <a:effectLst/>
                          <a:latin typeface="Times New Roman" panose="02020603050405020304" pitchFamily="18" charset="0"/>
                          <a:ea typeface="Calibri" panose="020F0502020204030204" pitchFamily="34" charset="0"/>
                          <a:cs typeface="Times New Roman" panose="02020603050405020304" pitchFamily="18" charset="0"/>
                        </a:rPr>
                        <a:t>54.13</a:t>
                      </a:r>
                      <a:endParaRPr lang="uk-U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13.01</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a:effectLst/>
                          <a:latin typeface="Times New Roman" panose="02020603050405020304" pitchFamily="18" charset="0"/>
                          <a:ea typeface="Calibri" panose="020F0502020204030204" pitchFamily="34" charset="0"/>
                          <a:cs typeface="Times New Roman" panose="02020603050405020304" pitchFamily="18" charset="0"/>
                        </a:rPr>
                        <a:t>23.39</a:t>
                      </a:r>
                      <a:endParaRPr lang="uk-UA"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en-GB" sz="1400" dirty="0">
                          <a:effectLst/>
                          <a:latin typeface="Times New Roman" panose="02020603050405020304" pitchFamily="18" charset="0"/>
                          <a:ea typeface="Calibri" panose="020F0502020204030204" pitchFamily="34" charset="0"/>
                          <a:cs typeface="Times New Roman" panose="02020603050405020304" pitchFamily="18" charset="0"/>
                        </a:rPr>
                        <a:t>17.70</a:t>
                      </a:r>
                      <a:endParaRPr lang="uk-UA"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85272462"/>
                  </a:ext>
                </a:extLst>
              </a:tr>
            </a:tbl>
          </a:graphicData>
        </a:graphic>
      </p:graphicFrame>
    </p:spTree>
    <p:extLst>
      <p:ext uri="{BB962C8B-B14F-4D97-AF65-F5344CB8AC3E}">
        <p14:creationId xmlns:p14="http://schemas.microsoft.com/office/powerpoint/2010/main" val="178414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0AC7D0-1A72-769F-65A9-BD72E528AD4D}"/>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7BE890AE-0141-46E6-5547-053A8A2CD1DA}"/>
              </a:ext>
            </a:extLst>
          </p:cNvPr>
          <p:cNvSpPr txBox="1"/>
          <p:nvPr/>
        </p:nvSpPr>
        <p:spPr>
          <a:xfrm>
            <a:off x="223405" y="618770"/>
            <a:ext cx="8697190" cy="5324535"/>
          </a:xfrm>
          <a:prstGeom prst="rect">
            <a:avLst/>
          </a:prstGeom>
          <a:noFill/>
        </p:spPr>
        <p:txBody>
          <a:bodyPr wrap="square">
            <a:spAutoFit/>
          </a:bodyPr>
          <a:lstStyle/>
          <a:p>
            <a:pPr algn="just"/>
            <a:r>
              <a:rPr lang="uk-UA" sz="2000" dirty="0">
                <a:latin typeface="Times New Roman" panose="02020603050405020304" pitchFamily="18" charset="0"/>
                <a:cs typeface="Times New Roman" panose="02020603050405020304" pitchFamily="18" charset="0"/>
              </a:rPr>
              <a:t>Social trust is structurally heterogeneous across countries. Interpersonal trust, institutional trust, and trust in the armed forces develop from different social, political, and cultural sources. Confidence in the armed forces may compensate for weak political institutions by providing a sense of security and national cohesion.</a:t>
            </a:r>
            <a:endParaRPr lang="en-US" sz="2000" dirty="0">
              <a:latin typeface="Times New Roman" panose="02020603050405020304" pitchFamily="18" charset="0"/>
              <a:cs typeface="Times New Roman" panose="02020603050405020304" pitchFamily="18" charset="0"/>
            </a:endParaRPr>
          </a:p>
          <a:p>
            <a:pPr algn="just"/>
            <a:endParaRPr lang="en-US" sz="2000" dirty="0">
              <a:latin typeface="Times New Roman" panose="02020603050405020304" pitchFamily="18" charset="0"/>
              <a:cs typeface="Times New Roman" panose="02020603050405020304" pitchFamily="18" charset="0"/>
            </a:endParaRPr>
          </a:p>
          <a:p>
            <a:pPr algn="just"/>
            <a:r>
              <a:rPr lang="en-US" sz="2000" dirty="0">
                <a:latin typeface="Times New Roman" panose="02020603050405020304" pitchFamily="18" charset="0"/>
                <a:cs typeface="Times New Roman" panose="02020603050405020304" pitchFamily="18" charset="0"/>
              </a:rPr>
              <a:t>Confidence</a:t>
            </a:r>
            <a:r>
              <a:rPr lang="en-GB" sz="2000" dirty="0">
                <a:latin typeface="Times New Roman" panose="02020603050405020304" pitchFamily="18" charset="0"/>
                <a:cs typeface="Times New Roman" panose="02020603050405020304" pitchFamily="18" charset="0"/>
              </a:rPr>
              <a:t> in the armed forces correlates strongly with other elements of social trust across groups of countries classified by levels of trust in others. In groups dominated by lower-income countries, a more concentrated pattern of high correlation among elements of institutional trust is observed.</a:t>
            </a:r>
          </a:p>
          <a:p>
            <a:pPr algn="just"/>
            <a:endParaRPr lang="en-GB" sz="2000" dirty="0">
              <a:latin typeface="Times New Roman" panose="02020603050405020304" pitchFamily="18" charset="0"/>
              <a:cs typeface="Times New Roman" panose="02020603050405020304" pitchFamily="18" charset="0"/>
            </a:endParaRPr>
          </a:p>
          <a:p>
            <a:pPr algn="just"/>
            <a:r>
              <a:rPr lang="en-GB" sz="2000" dirty="0">
                <a:latin typeface="Times New Roman" panose="02020603050405020304" pitchFamily="18" charset="0"/>
                <a:cs typeface="Times New Roman" panose="02020603050405020304" pitchFamily="18" charset="0"/>
              </a:rPr>
              <a:t>When controlling for the variable of trust in others, trust in the armed forces and institutional trust begin to demonstrate an indirect relationship that was not detected in the cluster analysis. This leads to the conclusion that interpersonal and institutional trust may originate from different sources. </a:t>
            </a:r>
            <a:r>
              <a:rPr lang="en-US" sz="2000" dirty="0">
                <a:latin typeface="Times New Roman" panose="02020603050405020304" pitchFamily="18" charset="0"/>
                <a:cs typeface="Times New Roman" panose="02020603050405020304" pitchFamily="18" charset="0"/>
              </a:rPr>
              <a:t>Confidence</a:t>
            </a:r>
            <a:r>
              <a:rPr lang="en-GB" sz="2000" dirty="0">
                <a:latin typeface="Times New Roman" panose="02020603050405020304" pitchFamily="18" charset="0"/>
                <a:cs typeface="Times New Roman" panose="02020603050405020304" pitchFamily="18" charset="0"/>
              </a:rPr>
              <a:t> in the armed forces may compensate for a deficit of institutional trust in the context of national self-identification and anchor the need for order and protection that cannot be fulfilled under conditions of weak political institutions.</a:t>
            </a:r>
            <a:endParaRPr lang="uk-UA"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9794227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1342</TotalTime>
  <Words>1206</Words>
  <Application>Microsoft Office PowerPoint</Application>
  <PresentationFormat>On-screen Show (4:3)</PresentationFormat>
  <Paragraphs>107</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Aptos</vt:lpstr>
      <vt:lpstr>Arial</vt:lpstr>
      <vt:lpstr>Calibri</vt:lpstr>
      <vt:lpstr>Calibri Light</vt:lpstr>
      <vt:lpstr>Times New Roman</vt:lpstr>
      <vt:lpstr>Тема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Nataliia</dc:creator>
  <cp:lastModifiedBy>Oleksandr Dluhopolskyi</cp:lastModifiedBy>
  <cp:revision>210</cp:revision>
  <dcterms:created xsi:type="dcterms:W3CDTF">2024-11-25T19:05:36Z</dcterms:created>
  <dcterms:modified xsi:type="dcterms:W3CDTF">2026-06-10T18:02:01Z</dcterms:modified>
</cp:coreProperties>
</file>